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31"/>
  </p:notesMasterIdLst>
  <p:sldIdLst>
    <p:sldId id="906" r:id="rId2"/>
    <p:sldId id="1025" r:id="rId3"/>
    <p:sldId id="1026" r:id="rId4"/>
    <p:sldId id="1027" r:id="rId5"/>
    <p:sldId id="1028" r:id="rId6"/>
    <p:sldId id="1029" r:id="rId7"/>
    <p:sldId id="1051" r:id="rId8"/>
    <p:sldId id="1052" r:id="rId9"/>
    <p:sldId id="1053" r:id="rId10"/>
    <p:sldId id="1054" r:id="rId11"/>
    <p:sldId id="1055" r:id="rId12"/>
    <p:sldId id="1036" r:id="rId13"/>
    <p:sldId id="1037" r:id="rId14"/>
    <p:sldId id="1038" r:id="rId15"/>
    <p:sldId id="1039" r:id="rId16"/>
    <p:sldId id="1040" r:id="rId17"/>
    <p:sldId id="1041" r:id="rId18"/>
    <p:sldId id="1042" r:id="rId19"/>
    <p:sldId id="1056" r:id="rId20"/>
    <p:sldId id="1057" r:id="rId21"/>
    <p:sldId id="1043" r:id="rId22"/>
    <p:sldId id="1044" r:id="rId23"/>
    <p:sldId id="1045" r:id="rId24"/>
    <p:sldId id="1046" r:id="rId25"/>
    <p:sldId id="1047" r:id="rId26"/>
    <p:sldId id="1048" r:id="rId27"/>
    <p:sldId id="1049" r:id="rId28"/>
    <p:sldId id="1058" r:id="rId29"/>
    <p:sldId id="876" r:id="rId30"/>
  </p:sldIdLst>
  <p:sldSz cx="9144000" cy="6858000" type="screen4x3"/>
  <p:notesSz cx="6858000" cy="9144000"/>
  <p:custDataLst>
    <p:tags r:id="rId32"/>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0000"/>
    <a:srgbClr val="FF99CC"/>
    <a:srgbClr val="DDDD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7" autoAdjust="0"/>
    <p:restoredTop sz="92658" autoAdjust="0"/>
  </p:normalViewPr>
  <p:slideViewPr>
    <p:cSldViewPr>
      <p:cViewPr>
        <p:scale>
          <a:sx n="70" d="100"/>
          <a:sy n="70" d="100"/>
        </p:scale>
        <p:origin x="-1248" y="-42"/>
      </p:cViewPr>
      <p:guideLst>
        <p:guide orient="horz" pos="2160"/>
        <p:guide pos="2880"/>
      </p:guideLst>
    </p:cSldViewPr>
  </p:slideViewPr>
  <p:outlineViewPr>
    <p:cViewPr>
      <p:scale>
        <a:sx n="33" d="100"/>
        <a:sy n="33" d="100"/>
      </p:scale>
      <p:origin x="0" y="9612"/>
    </p:cViewPr>
    <p:sldLst>
      <p:sld r:id="rId1" collapse="1"/>
      <p:sld r:id="rId2" collapse="1"/>
    </p:sldLst>
  </p:outlineViewPr>
  <p:notesTextViewPr>
    <p:cViewPr>
      <p:scale>
        <a:sx n="100" d="100"/>
        <a:sy n="100" d="100"/>
      </p:scale>
      <p:origin x="0" y="0"/>
    </p:cViewPr>
  </p:notesTextViewPr>
  <p:sorterViewPr>
    <p:cViewPr>
      <p:scale>
        <a:sx n="66" d="100"/>
        <a:sy n="66" d="100"/>
      </p:scale>
      <p:origin x="0" y="5832"/>
    </p:cViewPr>
  </p:sorterViewPr>
  <p:notesViewPr>
    <p:cSldViewPr>
      <p:cViewPr>
        <p:scale>
          <a:sx n="95" d="100"/>
          <a:sy n="95" d="100"/>
        </p:scale>
        <p:origin x="-1181" y="509"/>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2068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68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2068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75C05DA3-64FB-4CB0-8B4B-A18091FEAF1E}" type="slidenum">
              <a:rPr lang="en-US"/>
              <a:pPr>
                <a:defRPr/>
              </a:pPr>
              <a:t>‹#›</a:t>
            </a:fld>
            <a:endParaRPr lang="en-US"/>
          </a:p>
        </p:txBody>
      </p:sp>
    </p:spTree>
    <p:extLst>
      <p:ext uri="{BB962C8B-B14F-4D97-AF65-F5344CB8AC3E}">
        <p14:creationId xmlns:p14="http://schemas.microsoft.com/office/powerpoint/2010/main" val="3156532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2300">
                <a:solidFill>
                  <a:schemeClr val="tx1"/>
                </a:solidFill>
                <a:latin typeface="Tahoma" pitchFamily="34" charset="0"/>
              </a:defRPr>
            </a:lvl1pPr>
            <a:lvl2pPr marL="702756" indent="-270291" defTabSz="912983" eaLnBrk="0" hangingPunct="0">
              <a:defRPr sz="2300">
                <a:solidFill>
                  <a:schemeClr val="tx1"/>
                </a:solidFill>
                <a:latin typeface="Tahoma" pitchFamily="34" charset="0"/>
              </a:defRPr>
            </a:lvl2pPr>
            <a:lvl3pPr marL="1081164" indent="-216233" defTabSz="912983" eaLnBrk="0" hangingPunct="0">
              <a:defRPr sz="2300">
                <a:solidFill>
                  <a:schemeClr val="tx1"/>
                </a:solidFill>
                <a:latin typeface="Tahoma" pitchFamily="34" charset="0"/>
              </a:defRPr>
            </a:lvl3pPr>
            <a:lvl4pPr marL="1513629" indent="-216233" defTabSz="912983" eaLnBrk="0" hangingPunct="0">
              <a:defRPr sz="2300">
                <a:solidFill>
                  <a:schemeClr val="tx1"/>
                </a:solidFill>
                <a:latin typeface="Tahoma" pitchFamily="34" charset="0"/>
              </a:defRPr>
            </a:lvl4pPr>
            <a:lvl5pPr marL="1946095" indent="-216233" defTabSz="912983" eaLnBrk="0" hangingPunct="0">
              <a:defRPr sz="2300">
                <a:solidFill>
                  <a:schemeClr val="tx1"/>
                </a:solidFill>
                <a:latin typeface="Tahoma" pitchFamily="34" charset="0"/>
              </a:defRPr>
            </a:lvl5pPr>
            <a:lvl6pPr marL="2378560" indent="-216233" defTabSz="912983" eaLnBrk="0" fontAlgn="base" hangingPunct="0">
              <a:spcBef>
                <a:spcPct val="0"/>
              </a:spcBef>
              <a:spcAft>
                <a:spcPct val="0"/>
              </a:spcAft>
              <a:defRPr sz="2300">
                <a:solidFill>
                  <a:schemeClr val="tx1"/>
                </a:solidFill>
                <a:latin typeface="Tahoma" pitchFamily="34" charset="0"/>
              </a:defRPr>
            </a:lvl6pPr>
            <a:lvl7pPr marL="2811026" indent="-216233" defTabSz="912983" eaLnBrk="0" fontAlgn="base" hangingPunct="0">
              <a:spcBef>
                <a:spcPct val="0"/>
              </a:spcBef>
              <a:spcAft>
                <a:spcPct val="0"/>
              </a:spcAft>
              <a:defRPr sz="2300">
                <a:solidFill>
                  <a:schemeClr val="tx1"/>
                </a:solidFill>
                <a:latin typeface="Tahoma" pitchFamily="34" charset="0"/>
              </a:defRPr>
            </a:lvl7pPr>
            <a:lvl8pPr marL="3243491" indent="-216233" defTabSz="912983" eaLnBrk="0" fontAlgn="base" hangingPunct="0">
              <a:spcBef>
                <a:spcPct val="0"/>
              </a:spcBef>
              <a:spcAft>
                <a:spcPct val="0"/>
              </a:spcAft>
              <a:defRPr sz="2300">
                <a:solidFill>
                  <a:schemeClr val="tx1"/>
                </a:solidFill>
                <a:latin typeface="Tahoma" pitchFamily="34" charset="0"/>
              </a:defRPr>
            </a:lvl8pPr>
            <a:lvl9pPr marL="3675957" indent="-216233" defTabSz="912983" eaLnBrk="0" fontAlgn="base" hangingPunct="0">
              <a:spcBef>
                <a:spcPct val="0"/>
              </a:spcBef>
              <a:spcAft>
                <a:spcPct val="0"/>
              </a:spcAft>
              <a:defRPr sz="2300">
                <a:solidFill>
                  <a:schemeClr val="tx1"/>
                </a:solidFill>
                <a:latin typeface="Tahoma" pitchFamily="34" charset="0"/>
              </a:defRPr>
            </a:lvl9pPr>
          </a:lstStyle>
          <a:p>
            <a:pPr eaLnBrk="1" hangingPunct="1"/>
            <a:fld id="{DC4D7898-987A-4F4C-9326-8AB5622F02F6}" type="slidenum">
              <a:rPr lang="en-US" sz="1200">
                <a:latin typeface="Times New Roman" pitchFamily="18" charset="0"/>
              </a:rPr>
              <a:pPr eaLnBrk="1" hangingPunct="1"/>
              <a:t>1</a:t>
            </a:fld>
            <a:endParaRPr lang="en-US" sz="1200">
              <a:latin typeface="Times New Roman"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C05DA3-64FB-4CB0-8B4B-A18091FEAF1E}" type="slidenum">
              <a:rPr lang="en-US" smtClean="0"/>
              <a:pPr>
                <a:defRPr/>
              </a:pPr>
              <a:t>10</a:t>
            </a:fld>
            <a:endParaRPr lang="en-US"/>
          </a:p>
        </p:txBody>
      </p:sp>
    </p:spTree>
    <p:extLst>
      <p:ext uri="{BB962C8B-B14F-4D97-AF65-F5344CB8AC3E}">
        <p14:creationId xmlns:p14="http://schemas.microsoft.com/office/powerpoint/2010/main" val="954619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2300">
                <a:solidFill>
                  <a:schemeClr val="tx1"/>
                </a:solidFill>
                <a:latin typeface="Tahoma" pitchFamily="34" charset="0"/>
              </a:defRPr>
            </a:lvl1pPr>
            <a:lvl2pPr marL="702756" indent="-270291" defTabSz="912983" eaLnBrk="0" hangingPunct="0">
              <a:defRPr sz="2300">
                <a:solidFill>
                  <a:schemeClr val="tx1"/>
                </a:solidFill>
                <a:latin typeface="Tahoma" pitchFamily="34" charset="0"/>
              </a:defRPr>
            </a:lvl2pPr>
            <a:lvl3pPr marL="1081164" indent="-216233" defTabSz="912983" eaLnBrk="0" hangingPunct="0">
              <a:defRPr sz="2300">
                <a:solidFill>
                  <a:schemeClr val="tx1"/>
                </a:solidFill>
                <a:latin typeface="Tahoma" pitchFamily="34" charset="0"/>
              </a:defRPr>
            </a:lvl3pPr>
            <a:lvl4pPr marL="1513629" indent="-216233" defTabSz="912983" eaLnBrk="0" hangingPunct="0">
              <a:defRPr sz="2300">
                <a:solidFill>
                  <a:schemeClr val="tx1"/>
                </a:solidFill>
                <a:latin typeface="Tahoma" pitchFamily="34" charset="0"/>
              </a:defRPr>
            </a:lvl4pPr>
            <a:lvl5pPr marL="1946095" indent="-216233" defTabSz="912983" eaLnBrk="0" hangingPunct="0">
              <a:defRPr sz="2300">
                <a:solidFill>
                  <a:schemeClr val="tx1"/>
                </a:solidFill>
                <a:latin typeface="Tahoma" pitchFamily="34" charset="0"/>
              </a:defRPr>
            </a:lvl5pPr>
            <a:lvl6pPr marL="2378560" indent="-216233" defTabSz="912983" eaLnBrk="0" fontAlgn="base" hangingPunct="0">
              <a:spcBef>
                <a:spcPct val="0"/>
              </a:spcBef>
              <a:spcAft>
                <a:spcPct val="0"/>
              </a:spcAft>
              <a:defRPr sz="2300">
                <a:solidFill>
                  <a:schemeClr val="tx1"/>
                </a:solidFill>
                <a:latin typeface="Tahoma" pitchFamily="34" charset="0"/>
              </a:defRPr>
            </a:lvl6pPr>
            <a:lvl7pPr marL="2811026" indent="-216233" defTabSz="912983" eaLnBrk="0" fontAlgn="base" hangingPunct="0">
              <a:spcBef>
                <a:spcPct val="0"/>
              </a:spcBef>
              <a:spcAft>
                <a:spcPct val="0"/>
              </a:spcAft>
              <a:defRPr sz="2300">
                <a:solidFill>
                  <a:schemeClr val="tx1"/>
                </a:solidFill>
                <a:latin typeface="Tahoma" pitchFamily="34" charset="0"/>
              </a:defRPr>
            </a:lvl7pPr>
            <a:lvl8pPr marL="3243491" indent="-216233" defTabSz="912983" eaLnBrk="0" fontAlgn="base" hangingPunct="0">
              <a:spcBef>
                <a:spcPct val="0"/>
              </a:spcBef>
              <a:spcAft>
                <a:spcPct val="0"/>
              </a:spcAft>
              <a:defRPr sz="2300">
                <a:solidFill>
                  <a:schemeClr val="tx1"/>
                </a:solidFill>
                <a:latin typeface="Tahoma" pitchFamily="34" charset="0"/>
              </a:defRPr>
            </a:lvl8pPr>
            <a:lvl9pPr marL="3675957" indent="-216233" defTabSz="912983" eaLnBrk="0" fontAlgn="base" hangingPunct="0">
              <a:spcBef>
                <a:spcPct val="0"/>
              </a:spcBef>
              <a:spcAft>
                <a:spcPct val="0"/>
              </a:spcAft>
              <a:defRPr sz="2300">
                <a:solidFill>
                  <a:schemeClr val="tx1"/>
                </a:solidFill>
                <a:latin typeface="Tahoma" pitchFamily="34" charset="0"/>
              </a:defRPr>
            </a:lvl9pPr>
          </a:lstStyle>
          <a:p>
            <a:pPr eaLnBrk="1" hangingPunct="1"/>
            <a:fld id="{DC4D7898-987A-4F4C-9326-8AB5622F02F6}" type="slidenum">
              <a:rPr lang="en-US" sz="1200">
                <a:latin typeface="Times New Roman" pitchFamily="18" charset="0"/>
              </a:rPr>
              <a:pPr eaLnBrk="1" hangingPunct="1"/>
              <a:t>19</a:t>
            </a:fld>
            <a:endParaRPr lang="en-US" sz="1200">
              <a:latin typeface="Times New Roman"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05/27/2014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ICUAS14 Tutoria T1. Emerging SUAS Technology for Precision Ag Applications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a:t>
            </a:r>
            <a:fld id="{83FC9145-8351-46A6-8F8A-FB107918D2A6}" type="slidenum">
              <a:rPr lang="en-US"/>
              <a:pPr>
                <a:defRPr/>
              </a:pPr>
              <a:t>‹#›</a:t>
            </a:fld>
            <a:r>
              <a:rPr lang="en-US"/>
              <a:t>/1024</a:t>
            </a:r>
          </a:p>
        </p:txBody>
      </p:sp>
    </p:spTree>
    <p:extLst>
      <p:ext uri="{BB962C8B-B14F-4D97-AF65-F5344CB8AC3E}">
        <p14:creationId xmlns:p14="http://schemas.microsoft.com/office/powerpoint/2010/main" val="65830021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05/27/2014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ICUAS14 Tutoria T1. Emerging SUAS Technology for Precision Ag Applications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a:t>
            </a:r>
            <a:fld id="{80BFFA06-65BA-473E-9D20-EBAE86FC8A45}" type="slidenum">
              <a:rPr lang="en-US"/>
              <a:pPr>
                <a:defRPr/>
              </a:pPr>
              <a:t>‹#›</a:t>
            </a:fld>
            <a:r>
              <a:rPr lang="en-US"/>
              <a:t>/1024</a:t>
            </a:r>
          </a:p>
        </p:txBody>
      </p:sp>
    </p:spTree>
    <p:extLst>
      <p:ext uri="{BB962C8B-B14F-4D97-AF65-F5344CB8AC3E}">
        <p14:creationId xmlns:p14="http://schemas.microsoft.com/office/powerpoint/2010/main" val="7692117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5175"/>
            <a:ext cx="2286000" cy="54721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65175"/>
            <a:ext cx="6705600" cy="5472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05/27/2014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ICUAS14 Tutoria T1. Emerging SUAS Technology for Precision Ag Applications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a:t>
            </a:r>
            <a:fld id="{8FCEAF0B-FED2-40BF-A106-6BAC84FE6E0E}" type="slidenum">
              <a:rPr lang="en-US"/>
              <a:pPr>
                <a:defRPr/>
              </a:pPr>
              <a:t>‹#›</a:t>
            </a:fld>
            <a:r>
              <a:rPr lang="en-US"/>
              <a:t>/1024</a:t>
            </a:r>
          </a:p>
        </p:txBody>
      </p:sp>
    </p:spTree>
    <p:extLst>
      <p:ext uri="{BB962C8B-B14F-4D97-AF65-F5344CB8AC3E}">
        <p14:creationId xmlns:p14="http://schemas.microsoft.com/office/powerpoint/2010/main" val="247084793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765175"/>
            <a:ext cx="9144000" cy="547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05/27/2014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ICUAS14 Tutoria T1. Emerging SUAS Technology for Precision Ag Applications</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a:t>
            </a:r>
            <a:fld id="{BE211141-8E04-42A2-9B34-77C8D7BF287A}" type="slidenum">
              <a:rPr lang="en-US"/>
              <a:pPr>
                <a:defRPr/>
              </a:pPr>
              <a:t>‹#›</a:t>
            </a:fld>
            <a:r>
              <a:rPr lang="en-US"/>
              <a:t>/1024</a:t>
            </a:r>
          </a:p>
        </p:txBody>
      </p:sp>
    </p:spTree>
    <p:extLst>
      <p:ext uri="{BB962C8B-B14F-4D97-AF65-F5344CB8AC3E}">
        <p14:creationId xmlns:p14="http://schemas.microsoft.com/office/powerpoint/2010/main" val="182499875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5175"/>
            <a:ext cx="9144000" cy="9350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9388" y="1916113"/>
            <a:ext cx="4316412" cy="4321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16113"/>
            <a:ext cx="4316413" cy="2084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52900"/>
            <a:ext cx="4316413" cy="2084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05/27/2014</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ICUAS14 Tutoria T1. Emerging SUAS Technology for Precision Ag Applications</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a:t>
            </a:r>
            <a:fld id="{5004596C-9E30-4EC0-8868-BBCC3108F851}" type="slidenum">
              <a:rPr lang="en-US"/>
              <a:pPr>
                <a:defRPr/>
              </a:pPr>
              <a:t>‹#›</a:t>
            </a:fld>
            <a:r>
              <a:rPr lang="en-US"/>
              <a:t>/1024</a:t>
            </a:r>
          </a:p>
        </p:txBody>
      </p:sp>
    </p:spTree>
    <p:extLst>
      <p:ext uri="{BB962C8B-B14F-4D97-AF65-F5344CB8AC3E}">
        <p14:creationId xmlns:p14="http://schemas.microsoft.com/office/powerpoint/2010/main" val="156182752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p>
            <a:r>
              <a:rPr kumimoji="1" lang="en-US" altLang="ja-JP" smtClean="0">
                <a:solidFill>
                  <a:prstClr val="white"/>
                </a:solidFill>
                <a:cs typeface="Arial" pitchFamily="34" charset="0"/>
              </a:rPr>
              <a:t>ICUAS14 Tutoria T1. Emerging SUAS Technology for Precision Ag Applications</a:t>
            </a:r>
            <a:endParaRPr lang="de-DE" dirty="0">
              <a:solidFill>
                <a:prstClr val="black">
                  <a:tint val="75000"/>
                </a:prstClr>
              </a:solidFill>
            </a:endParaRPr>
          </a:p>
        </p:txBody>
      </p:sp>
      <p:sp>
        <p:nvSpPr>
          <p:cNvPr id="5" name="Titel 4"/>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830582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05/27/2014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ICUAS14 Tutoria T1. Emerging SUAS Technology for Precision Ag Applications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a:t>
            </a:r>
            <a:fld id="{5364909A-3F3E-460A-BC82-B071F2D46A2C}" type="slidenum">
              <a:rPr lang="en-US"/>
              <a:pPr>
                <a:defRPr/>
              </a:pPr>
              <a:t>‹#›</a:t>
            </a:fld>
            <a:r>
              <a:rPr lang="en-US"/>
              <a:t>/1024</a:t>
            </a:r>
          </a:p>
        </p:txBody>
      </p:sp>
    </p:spTree>
    <p:extLst>
      <p:ext uri="{BB962C8B-B14F-4D97-AF65-F5344CB8AC3E}">
        <p14:creationId xmlns:p14="http://schemas.microsoft.com/office/powerpoint/2010/main" val="25214510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05/27/2014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ICUAS14 Tutoria T1. Emerging SUAS Technology for Precision Ag Applications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a:t>
            </a:r>
            <a:fld id="{0254734B-5D0A-40C3-8863-FF051BE4ED94}" type="slidenum">
              <a:rPr lang="en-US"/>
              <a:pPr>
                <a:defRPr/>
              </a:pPr>
              <a:t>‹#›</a:t>
            </a:fld>
            <a:r>
              <a:rPr lang="en-US"/>
              <a:t>/1024</a:t>
            </a:r>
          </a:p>
        </p:txBody>
      </p:sp>
    </p:spTree>
    <p:extLst>
      <p:ext uri="{BB962C8B-B14F-4D97-AF65-F5344CB8AC3E}">
        <p14:creationId xmlns:p14="http://schemas.microsoft.com/office/powerpoint/2010/main" val="42050464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9388" y="1916113"/>
            <a:ext cx="4316412"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16113"/>
            <a:ext cx="4316413"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05/27/2014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ICUAS14 Tutoria T1. Emerging SUAS Technology for Precision Ag Applications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a:t>
            </a:r>
            <a:fld id="{47E4B34B-EFB3-4EC0-A852-286E823A50D8}" type="slidenum">
              <a:rPr lang="en-US"/>
              <a:pPr>
                <a:defRPr/>
              </a:pPr>
              <a:t>‹#›</a:t>
            </a:fld>
            <a:r>
              <a:rPr lang="en-US"/>
              <a:t>/1024</a:t>
            </a:r>
          </a:p>
        </p:txBody>
      </p:sp>
    </p:spTree>
    <p:extLst>
      <p:ext uri="{BB962C8B-B14F-4D97-AF65-F5344CB8AC3E}">
        <p14:creationId xmlns:p14="http://schemas.microsoft.com/office/powerpoint/2010/main" val="411874247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05/27/2014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ICUAS14 Tutoria T1. Emerging SUAS Technology for Precision Ag Applications</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a:t>
            </a:r>
            <a:fld id="{C6456EF7-20E0-4712-BAF0-1E6C2709ABB8}" type="slidenum">
              <a:rPr lang="en-US"/>
              <a:pPr>
                <a:defRPr/>
              </a:pPr>
              <a:t>‹#›</a:t>
            </a:fld>
            <a:r>
              <a:rPr lang="en-US"/>
              <a:t>/1024</a:t>
            </a:r>
          </a:p>
        </p:txBody>
      </p:sp>
    </p:spTree>
    <p:extLst>
      <p:ext uri="{BB962C8B-B14F-4D97-AF65-F5344CB8AC3E}">
        <p14:creationId xmlns:p14="http://schemas.microsoft.com/office/powerpoint/2010/main" val="185029035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05/27/2014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ICUAS14 Tutoria T1. Emerging SUAS Technology for Precision Ag Applications</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a:t>
            </a:r>
            <a:fld id="{A78412A7-FE0C-40B4-8F03-2EA01F9D14AF}" type="slidenum">
              <a:rPr lang="en-US"/>
              <a:pPr>
                <a:defRPr/>
              </a:pPr>
              <a:t>‹#›</a:t>
            </a:fld>
            <a:r>
              <a:rPr lang="en-US"/>
              <a:t>/1024</a:t>
            </a:r>
          </a:p>
        </p:txBody>
      </p:sp>
    </p:spTree>
    <p:extLst>
      <p:ext uri="{BB962C8B-B14F-4D97-AF65-F5344CB8AC3E}">
        <p14:creationId xmlns:p14="http://schemas.microsoft.com/office/powerpoint/2010/main" val="309523224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6597352"/>
            <a:ext cx="1905000" cy="260648"/>
          </a:xfrm>
          <a:ln/>
        </p:spPr>
        <p:txBody>
          <a:bodyPr/>
          <a:lstStyle>
            <a:lvl1pPr>
              <a:defRPr/>
            </a:lvl1pPr>
          </a:lstStyle>
          <a:p>
            <a:pPr>
              <a:defRPr/>
            </a:pPr>
            <a:r>
              <a:rPr lang="en-US" smtClean="0"/>
              <a:t>05/27/2014</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ICUAS14 Tutoria T1. Emerging SUAS Technology for Precision Ag Applications</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a:t>
            </a:r>
            <a:fld id="{1C0ECAE8-15F8-4A6D-A083-4F433EA04F2E}" type="slidenum">
              <a:rPr lang="en-US"/>
              <a:pPr>
                <a:defRPr/>
              </a:pPr>
              <a:t>‹#›</a:t>
            </a:fld>
            <a:r>
              <a:rPr lang="en-US"/>
              <a:t>/1024</a:t>
            </a:r>
          </a:p>
        </p:txBody>
      </p:sp>
    </p:spTree>
    <p:extLst>
      <p:ext uri="{BB962C8B-B14F-4D97-AF65-F5344CB8AC3E}">
        <p14:creationId xmlns:p14="http://schemas.microsoft.com/office/powerpoint/2010/main" val="5446504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05/27/2014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ICUAS14 Tutoria T1. Emerging SUAS Technology for Precision Ag Applications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a:t>
            </a:r>
            <a:fld id="{242A4E4F-4426-455A-8C56-2BC550D6836A}" type="slidenum">
              <a:rPr lang="en-US"/>
              <a:pPr>
                <a:defRPr/>
              </a:pPr>
              <a:t>‹#›</a:t>
            </a:fld>
            <a:r>
              <a:rPr lang="en-US"/>
              <a:t>/1024</a:t>
            </a:r>
          </a:p>
        </p:txBody>
      </p:sp>
    </p:spTree>
    <p:extLst>
      <p:ext uri="{BB962C8B-B14F-4D97-AF65-F5344CB8AC3E}">
        <p14:creationId xmlns:p14="http://schemas.microsoft.com/office/powerpoint/2010/main" val="369892856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05/27/2014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ICUAS14 Tutoria T1. Emerging SUAS Technology for Precision Ag Applications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a:t>
            </a:r>
            <a:fld id="{E753B980-2B01-4E5D-B5E2-A563F58A2EE6}" type="slidenum">
              <a:rPr lang="en-US"/>
              <a:pPr>
                <a:defRPr/>
              </a:pPr>
              <a:t>‹#›</a:t>
            </a:fld>
            <a:r>
              <a:rPr lang="en-US"/>
              <a:t>/1024</a:t>
            </a:r>
          </a:p>
        </p:txBody>
      </p:sp>
    </p:spTree>
    <p:extLst>
      <p:ext uri="{BB962C8B-B14F-4D97-AF65-F5344CB8AC3E}">
        <p14:creationId xmlns:p14="http://schemas.microsoft.com/office/powerpoint/2010/main" val="175345688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765175"/>
            <a:ext cx="91440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79388" y="1916113"/>
            <a:ext cx="87852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6548" name="Rectangle 4"/>
          <p:cNvSpPr>
            <a:spLocks noGrp="1" noChangeArrowheads="1"/>
          </p:cNvSpPr>
          <p:nvPr>
            <p:ph type="dt" sz="half" idx="2"/>
          </p:nvPr>
        </p:nvSpPr>
        <p:spPr bwMode="auto">
          <a:xfrm>
            <a:off x="0" y="6453188"/>
            <a:ext cx="1905000"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smtClean="0">
                <a:latin typeface="+mn-lt"/>
              </a:defRPr>
            </a:lvl1pPr>
          </a:lstStyle>
          <a:p>
            <a:pPr>
              <a:defRPr/>
            </a:pPr>
            <a:r>
              <a:rPr lang="en-US" smtClean="0"/>
              <a:t>05/27/2014</a:t>
            </a:r>
            <a:endParaRPr lang="en-US"/>
          </a:p>
        </p:txBody>
      </p:sp>
      <p:sp>
        <p:nvSpPr>
          <p:cNvPr id="236549" name="Rectangle 5"/>
          <p:cNvSpPr>
            <a:spLocks noGrp="1" noChangeArrowheads="1"/>
          </p:cNvSpPr>
          <p:nvPr>
            <p:ph type="ftr" sz="quarter" idx="3"/>
          </p:nvPr>
        </p:nvSpPr>
        <p:spPr bwMode="auto">
          <a:xfrm>
            <a:off x="1908175" y="6524625"/>
            <a:ext cx="6335713"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smtClean="0">
                <a:latin typeface="+mn-lt"/>
              </a:defRPr>
            </a:lvl1pPr>
          </a:lstStyle>
          <a:p>
            <a:pPr>
              <a:defRPr/>
            </a:pPr>
            <a:r>
              <a:rPr lang="en-US" smtClean="0"/>
              <a:t>ICUAS14 Tutoria T1. Emerging SUAS Technology for Precision Ag Applications</a:t>
            </a:r>
            <a:endParaRPr lang="en-US"/>
          </a:p>
        </p:txBody>
      </p:sp>
      <p:sp>
        <p:nvSpPr>
          <p:cNvPr id="236550" name="Rectangle 6"/>
          <p:cNvSpPr>
            <a:spLocks noGrp="1" noChangeArrowheads="1"/>
          </p:cNvSpPr>
          <p:nvPr>
            <p:ph type="sldNum" sz="quarter" idx="4"/>
          </p:nvPr>
        </p:nvSpPr>
        <p:spPr bwMode="auto">
          <a:xfrm>
            <a:off x="3348038" y="188913"/>
            <a:ext cx="2303462"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a:defRPr/>
            </a:pPr>
            <a:r>
              <a:rPr lang="en-US"/>
              <a:t>Slide-</a:t>
            </a:r>
            <a:fld id="{EC9B487B-4EA1-4D58-A1EA-4DD2E24D5EB2}" type="slidenum">
              <a:rPr lang="en-US"/>
              <a:pPr>
                <a:defRPr/>
              </a:pPr>
              <a:t>‹#›</a:t>
            </a:fld>
            <a:r>
              <a:rPr lang="en-US"/>
              <a:t>/1024</a:t>
            </a:r>
          </a:p>
        </p:txBody>
      </p:sp>
      <p:sp>
        <p:nvSpPr>
          <p:cNvPr id="9" name="TextBox 8"/>
          <p:cNvSpPr txBox="1"/>
          <p:nvPr userDrawn="1"/>
        </p:nvSpPr>
        <p:spPr>
          <a:xfrm>
            <a:off x="7213663" y="0"/>
            <a:ext cx="1930337"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3200" b="1" cap="all" spc="-150" baseline="0" dirty="0" smtClean="0">
                <a:solidFill>
                  <a:srgbClr val="00FF00"/>
                </a:solidFill>
                <a:effectLst>
                  <a:outerShdw blurRad="38100" dist="38100" dir="2700000" algn="tl">
                    <a:srgbClr val="000000">
                      <a:alpha val="43137"/>
                    </a:srgbClr>
                  </a:outerShdw>
                </a:effectLst>
                <a:latin typeface="Belgium" pitchFamily="82" charset="0"/>
              </a:rPr>
              <a:t>MESA Lab</a:t>
            </a:r>
            <a:endParaRPr lang="en-US" sz="3200" b="1" cap="all" spc="-150" baseline="0" dirty="0">
              <a:solidFill>
                <a:srgbClr val="00FF00"/>
              </a:solidFill>
              <a:effectLst>
                <a:outerShdw blurRad="38100" dist="38100" dir="2700000" algn="tl">
                  <a:srgbClr val="000000">
                    <a:alpha val="43137"/>
                  </a:srgbClr>
                </a:outerShdw>
              </a:effectLst>
              <a:latin typeface="Belgium" pitchFamily="82" charset="0"/>
            </a:endParaRPr>
          </a:p>
        </p:txBody>
      </p:sp>
      <p:pic>
        <p:nvPicPr>
          <p:cNvPr id="8" name="Picture 14" descr="UC Merced logo in blue"/>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6537" y="99814"/>
            <a:ext cx="3005303" cy="66489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97" r:id="rId14"/>
  </p:sldLayoutIdLst>
  <p:transition/>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mechatronics.ucmerced.edu/" TargetMode="Externa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mailto:ychen53@ucmerced.edu" TargetMode="External"/><Relationship Id="rId3" Type="http://schemas.openxmlformats.org/officeDocument/2006/relationships/image" Target="../media/image17.jpeg"/><Relationship Id="rId7" Type="http://schemas.openxmlformats.org/officeDocument/2006/relationships/hyperlink" Target="mailto:aollero@cartuja.us.es" TargetMode="External"/><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hyperlink" Target="mailto:kimon.valavanis@du.edu"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ieee-aerialrobotics-uavs.org/"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frm=1&amp;source=images&amp;cd=&amp;cad=rja&amp;docid=BOaCbC0gjAsmoM&amp;tbnid=HXOq_C3H06lI4M:&amp;ved=0CAUQjRw&amp;url=http://admissions.ucmerced.edu/future-students&amp;ei=XvmKUZnvCoejiQLPoYEg&amp;bvm=bv.46340616,d.cGE&amp;psig=AFQjCNEau6tvGlOQinwzbfFlhLNKXWOs1A&amp;ust=1368148686612219" TargetMode="Externa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hyperlink" Target="http://www.google.com/url?sa=i&amp;rct=j&amp;q=&amp;esrc=s&amp;frm=1&amp;source=images&amp;cd=&amp;cad=rja&amp;docid=fwW9A6p2nQz0fM&amp;tbnid=Aj9qjVyGNcYA8M:&amp;ved=0CAUQjRw&amp;url=http://www.sfchronicle.com/education/article/UC-Merced-goes-from-shunned-to-popular-4450839.php&amp;ei=tPmKUYbFI4jTigK-3oCwAQ&amp;bvm=bv.46340616,d.cGE&amp;psig=AFQjCNEau6tvGlOQinwzbfFlhLNKXWOs1A&amp;ust=13681486866122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8900" y="835869"/>
            <a:ext cx="8964612" cy="1296987"/>
          </a:xfrm>
        </p:spPr>
        <p:txBody>
          <a:bodyPr/>
          <a:lstStyle/>
          <a:p>
            <a:r>
              <a:rPr lang="en-US" sz="4800" b="1" dirty="0" smtClean="0">
                <a:solidFill>
                  <a:srgbClr val="FF0000"/>
                </a:solidFill>
                <a:effectLst>
                  <a:outerShdw blurRad="38100" dist="38100" dir="2700000" algn="tl">
                    <a:srgbClr val="000000">
                      <a:alpha val="43137"/>
                    </a:srgbClr>
                  </a:outerShdw>
                </a:effectLst>
                <a:latin typeface="+mn-lt"/>
                <a:ea typeface="宋体" pitchFamily="2" charset="-122"/>
                <a:cs typeface="Times New Roman" pitchFamily="18" charset="0"/>
              </a:rPr>
              <a:t> </a:t>
            </a:r>
            <a:r>
              <a:rPr lang="en-US" sz="4000" b="1" dirty="0">
                <a:solidFill>
                  <a:srgbClr val="FF0000"/>
                </a:solidFill>
                <a:latin typeface="+mn-lt"/>
              </a:rPr>
              <a:t>Emerging SUAS Technology for Precision Agriculture Applications (AGDRONETECH14)</a:t>
            </a:r>
            <a:endParaRPr lang="en-US" sz="4000" b="1" dirty="0" smtClean="0">
              <a:solidFill>
                <a:srgbClr val="FF0000"/>
              </a:solidFill>
              <a:latin typeface="+mn-lt"/>
              <a:ea typeface="宋体" pitchFamily="2" charset="-122"/>
              <a:cs typeface="Times New Roman" pitchFamily="18" charset="0"/>
            </a:endParaRPr>
          </a:p>
        </p:txBody>
      </p:sp>
      <p:sp>
        <p:nvSpPr>
          <p:cNvPr id="2051" name="Rectangle 3"/>
          <p:cNvSpPr>
            <a:spLocks noGrp="1" noChangeArrowheads="1"/>
          </p:cNvSpPr>
          <p:nvPr>
            <p:ph type="subTitle" idx="1"/>
          </p:nvPr>
        </p:nvSpPr>
        <p:spPr>
          <a:xfrm>
            <a:off x="-1588" y="2636912"/>
            <a:ext cx="9144000" cy="2808311"/>
          </a:xfrm>
        </p:spPr>
        <p:txBody>
          <a:bodyPr/>
          <a:lstStyle/>
          <a:p>
            <a:pPr eaLnBrk="1" hangingPunct="1">
              <a:lnSpc>
                <a:spcPct val="90000"/>
              </a:lnSpc>
            </a:pPr>
            <a:r>
              <a:rPr lang="en-US" dirty="0" smtClean="0"/>
              <a:t>YangQuan Chen, Ph.D., Director</a:t>
            </a:r>
            <a:r>
              <a:rPr lang="en-US" sz="2400" dirty="0" smtClean="0"/>
              <a:t>, </a:t>
            </a:r>
          </a:p>
          <a:p>
            <a:pPr eaLnBrk="1" hangingPunct="1">
              <a:lnSpc>
                <a:spcPct val="90000"/>
              </a:lnSpc>
            </a:pPr>
            <a:r>
              <a:rPr lang="en-US" sz="2400" b="1" cap="all" spc="-150" dirty="0" smtClean="0">
                <a:solidFill>
                  <a:srgbClr val="00FF00"/>
                </a:solidFill>
                <a:effectLst>
                  <a:outerShdw blurRad="38100" dist="38100" dir="2700000" algn="tl">
                    <a:srgbClr val="000000">
                      <a:alpha val="43137"/>
                    </a:srgbClr>
                  </a:outerShdw>
                </a:effectLst>
                <a:latin typeface="Belgium" pitchFamily="82" charset="0"/>
              </a:rPr>
              <a:t>MESA </a:t>
            </a:r>
            <a:r>
              <a:rPr lang="en-US" sz="2400" b="1" dirty="0" smtClean="0"/>
              <a:t>(Mechatronics, Embedded Systems and Automation)</a:t>
            </a:r>
            <a:r>
              <a:rPr lang="en-US" sz="2400" b="1" cap="all" spc="-150" dirty="0" smtClean="0">
                <a:solidFill>
                  <a:srgbClr val="00FF00"/>
                </a:solidFill>
                <a:effectLst>
                  <a:outerShdw blurRad="38100" dist="38100" dir="2700000" algn="tl">
                    <a:srgbClr val="000000">
                      <a:alpha val="43137"/>
                    </a:srgbClr>
                  </a:outerShdw>
                </a:effectLst>
                <a:latin typeface="Belgium" pitchFamily="82" charset="0"/>
              </a:rPr>
              <a:t>Lab</a:t>
            </a:r>
            <a:endParaRPr lang="en-US" sz="2400" b="1" spc="300" dirty="0" smtClean="0">
              <a:solidFill>
                <a:srgbClr val="00FF00"/>
              </a:solidFill>
              <a:latin typeface="Mistral" pitchFamily="66" charset="0"/>
            </a:endParaRPr>
          </a:p>
          <a:p>
            <a:pPr eaLnBrk="1" hangingPunct="1">
              <a:lnSpc>
                <a:spcPct val="90000"/>
              </a:lnSpc>
            </a:pPr>
            <a:r>
              <a:rPr lang="en-US" sz="2400" b="1" dirty="0" smtClean="0"/>
              <a:t>MEAM/EECS, School of Engineering,</a:t>
            </a:r>
          </a:p>
          <a:p>
            <a:pPr eaLnBrk="1" hangingPunct="1">
              <a:lnSpc>
                <a:spcPct val="90000"/>
              </a:lnSpc>
            </a:pPr>
            <a:r>
              <a:rPr lang="en-US" sz="2400" b="1" dirty="0" smtClean="0"/>
              <a:t>University of California, Merced</a:t>
            </a:r>
            <a:endParaRPr lang="en-US" sz="2400" dirty="0" smtClean="0"/>
          </a:p>
          <a:p>
            <a:pPr eaLnBrk="1" hangingPunct="1">
              <a:lnSpc>
                <a:spcPct val="90000"/>
              </a:lnSpc>
            </a:pPr>
            <a:r>
              <a:rPr lang="en-US" sz="2400" b="1" dirty="0" smtClean="0"/>
              <a:t>E</a:t>
            </a:r>
            <a:r>
              <a:rPr lang="en-US" sz="2400" dirty="0" smtClean="0"/>
              <a:t>: </a:t>
            </a:r>
            <a:r>
              <a:rPr lang="en-US" sz="2400" dirty="0" smtClean="0">
                <a:latin typeface="Garamond" pitchFamily="18" charset="0"/>
              </a:rPr>
              <a:t>yqchen@ieee.org</a:t>
            </a:r>
            <a:r>
              <a:rPr lang="en-US" sz="2400" dirty="0" smtClean="0"/>
              <a:t>; </a:t>
            </a:r>
            <a:r>
              <a:rPr lang="en-US" sz="2400" i="1" dirty="0" smtClean="0"/>
              <a:t>or</a:t>
            </a:r>
            <a:r>
              <a:rPr lang="en-US" sz="2400" dirty="0" smtClean="0"/>
              <a:t>, yangquan.chen@ucmerced.edu</a:t>
            </a:r>
          </a:p>
          <a:p>
            <a:pPr eaLnBrk="1" hangingPunct="1">
              <a:lnSpc>
                <a:spcPct val="90000"/>
              </a:lnSpc>
            </a:pPr>
            <a:r>
              <a:rPr lang="en-US" sz="2400" b="1" dirty="0" smtClean="0"/>
              <a:t>T</a:t>
            </a:r>
            <a:r>
              <a:rPr lang="en-US" sz="2400" dirty="0" smtClean="0"/>
              <a:t>: (</a:t>
            </a:r>
            <a:r>
              <a:rPr lang="en-US" sz="2400" dirty="0" smtClean="0">
                <a:sym typeface="Wingdings" pitchFamily="2" charset="2"/>
              </a:rPr>
              <a:t>209)228-4672; </a:t>
            </a:r>
            <a:r>
              <a:rPr lang="en-US" sz="2400" b="1" dirty="0" smtClean="0">
                <a:sym typeface="Wingdings" pitchFamily="2" charset="2"/>
              </a:rPr>
              <a:t>O</a:t>
            </a:r>
            <a:r>
              <a:rPr lang="en-US" sz="2400" dirty="0" smtClean="0">
                <a:sym typeface="Wingdings" pitchFamily="2" charset="2"/>
              </a:rPr>
              <a:t>: SE1-254; </a:t>
            </a:r>
            <a:r>
              <a:rPr lang="en-US" sz="2400" b="1" dirty="0" smtClean="0">
                <a:sym typeface="Wingdings" pitchFamily="2" charset="2"/>
              </a:rPr>
              <a:t>Lab</a:t>
            </a:r>
            <a:r>
              <a:rPr lang="en-US" sz="2400" dirty="0" smtClean="0">
                <a:sym typeface="Wingdings" pitchFamily="2" charset="2"/>
              </a:rPr>
              <a:t>: CAS </a:t>
            </a:r>
            <a:r>
              <a:rPr lang="en-US" sz="2400" dirty="0" err="1" smtClean="0">
                <a:sym typeface="Wingdings" pitchFamily="2" charset="2"/>
              </a:rPr>
              <a:t>Eng</a:t>
            </a:r>
            <a:r>
              <a:rPr lang="en-US" sz="2400" dirty="0" smtClean="0">
                <a:sym typeface="Wingdings" pitchFamily="2" charset="2"/>
              </a:rPr>
              <a:t> 820 (</a:t>
            </a:r>
            <a:r>
              <a:rPr lang="en-US" sz="2400" b="1" dirty="0" smtClean="0">
                <a:sym typeface="Wingdings" pitchFamily="2" charset="2"/>
              </a:rPr>
              <a:t>T</a:t>
            </a:r>
            <a:r>
              <a:rPr lang="en-US" sz="2400" dirty="0" smtClean="0">
                <a:sym typeface="Wingdings" pitchFamily="2" charset="2"/>
              </a:rPr>
              <a:t>: 228-4398)</a:t>
            </a:r>
            <a:endParaRPr lang="en-US" sz="1800" b="1" dirty="0" smtClean="0"/>
          </a:p>
          <a:p>
            <a:pPr eaLnBrk="1" hangingPunct="1">
              <a:lnSpc>
                <a:spcPct val="90000"/>
              </a:lnSpc>
            </a:pPr>
            <a:endParaRPr lang="en-US" sz="2000" dirty="0" smtClean="0"/>
          </a:p>
        </p:txBody>
      </p:sp>
      <p:sp>
        <p:nvSpPr>
          <p:cNvPr id="2052" name="Text Box 4"/>
          <p:cNvSpPr txBox="1">
            <a:spLocks noChangeArrowheads="1"/>
          </p:cNvSpPr>
          <p:nvPr/>
        </p:nvSpPr>
        <p:spPr bwMode="auto">
          <a:xfrm>
            <a:off x="0" y="5445224"/>
            <a:ext cx="91455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sz="2000" dirty="0" smtClean="0">
                <a:latin typeface="Times New Roman" pitchFamily="18" charset="0"/>
              </a:rPr>
              <a:t>May 27, 2014. Tuesday 8:40-12:40 </a:t>
            </a:r>
            <a:r>
              <a:rPr lang="en-US" sz="2000" dirty="0">
                <a:latin typeface="Times New Roman" pitchFamily="18" charset="0"/>
              </a:rPr>
              <a:t>PM </a:t>
            </a:r>
            <a:r>
              <a:rPr lang="en-US" sz="2000" dirty="0" smtClean="0">
                <a:latin typeface="Times New Roman" pitchFamily="18" charset="0"/>
              </a:rPr>
              <a:t>@ Wyndham </a:t>
            </a:r>
            <a:r>
              <a:rPr lang="en-US" sz="2000" dirty="0">
                <a:latin typeface="Times New Roman" pitchFamily="18" charset="0"/>
              </a:rPr>
              <a:t>Grand Orlando Resort,</a:t>
            </a:r>
            <a:endParaRPr lang="en-US" sz="2000" dirty="0" smtClean="0">
              <a:latin typeface="Times New Roman" pitchFamily="18" charset="0"/>
            </a:endParaRPr>
          </a:p>
          <a:p>
            <a:pPr algn="ctr"/>
            <a:r>
              <a:rPr lang="en-US" sz="2000" dirty="0" smtClean="0">
                <a:latin typeface="+mn-lt"/>
              </a:rPr>
              <a:t>Pre-conference Tutorial #1 of ICUAS 2014. </a:t>
            </a:r>
          </a:p>
          <a:p>
            <a:pPr algn="ctr"/>
            <a:r>
              <a:rPr lang="en-US" sz="2000" dirty="0">
                <a:latin typeface="+mn-lt"/>
              </a:rPr>
              <a:t>Emerging SUAS Technology for Precision Agriculture Applications (</a:t>
            </a:r>
            <a:r>
              <a:rPr lang="en-US" sz="2000" dirty="0" smtClean="0">
                <a:latin typeface="+mn-lt"/>
              </a:rPr>
              <a:t>AGDRONETECH14), Orlando</a:t>
            </a:r>
            <a:r>
              <a:rPr lang="en-US" sz="2000" dirty="0">
                <a:latin typeface="+mn-lt"/>
              </a:rPr>
              <a:t>, FL, USA</a:t>
            </a:r>
            <a:endParaRPr lang="en-US" b="1" dirty="0">
              <a:latin typeface="+mn-lt"/>
            </a:endParaRPr>
          </a:p>
        </p:txBody>
      </p:sp>
    </p:spTree>
    <p:extLst>
      <p:ext uri="{BB962C8B-B14F-4D97-AF65-F5344CB8AC3E}">
        <p14:creationId xmlns:p14="http://schemas.microsoft.com/office/powerpoint/2010/main" val="2940408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MESA Lab</a:t>
            </a:r>
            <a:endParaRPr lang="en-US" dirty="0"/>
          </a:p>
        </p:txBody>
      </p:sp>
      <p:sp>
        <p:nvSpPr>
          <p:cNvPr id="4" name="Content Placeholder 3"/>
          <p:cNvSpPr>
            <a:spLocks noGrp="1"/>
          </p:cNvSpPr>
          <p:nvPr>
            <p:ph sz="quarter" idx="1"/>
          </p:nvPr>
        </p:nvSpPr>
        <p:spPr>
          <a:xfrm>
            <a:off x="251520" y="1594883"/>
            <a:ext cx="4038600" cy="5039833"/>
          </a:xfrm>
        </p:spPr>
        <p:txBody>
          <a:bodyPr>
            <a:noAutofit/>
          </a:bodyPr>
          <a:lstStyle/>
          <a:p>
            <a:r>
              <a:rPr lang="en-US" sz="2000" b="1" dirty="0"/>
              <a:t>Mechatronics, Embedded Systems, </a:t>
            </a:r>
            <a:r>
              <a:rPr lang="en-US" sz="2000" b="1" dirty="0" smtClean="0"/>
              <a:t>Automation Lab</a:t>
            </a:r>
            <a:endParaRPr lang="en-US" sz="2000" b="1" dirty="0"/>
          </a:p>
          <a:p>
            <a:r>
              <a:rPr lang="en-US" sz="1600" dirty="0" smtClean="0">
                <a:hlinkClick r:id="rId3"/>
              </a:rPr>
              <a:t>http://mechatronics.ucmerced.edu</a:t>
            </a:r>
            <a:endParaRPr lang="en-US" sz="1600" dirty="0" smtClean="0"/>
          </a:p>
          <a:p>
            <a:r>
              <a:rPr lang="en-US" sz="1600" dirty="0" smtClean="0"/>
              <a:t>Lab Director: Prof. YangQuan Chen</a:t>
            </a:r>
          </a:p>
          <a:p>
            <a:pPr lvl="1"/>
            <a:r>
              <a:rPr lang="en-US" sz="1050" dirty="0" smtClean="0"/>
              <a:t>Lab Manager: Brandon Stark</a:t>
            </a:r>
          </a:p>
          <a:p>
            <a:pPr lvl="1"/>
            <a:r>
              <a:rPr lang="en-US" sz="1050" dirty="0"/>
              <a:t>5</a:t>
            </a:r>
            <a:r>
              <a:rPr lang="en-US" sz="1050" dirty="0" smtClean="0"/>
              <a:t> Ph.D. Students</a:t>
            </a:r>
          </a:p>
          <a:p>
            <a:pPr lvl="1"/>
            <a:r>
              <a:rPr lang="en-US" sz="1050" dirty="0"/>
              <a:t>1</a:t>
            </a:r>
            <a:r>
              <a:rPr lang="en-US" sz="1050" dirty="0" smtClean="0"/>
              <a:t> MSc Student</a:t>
            </a:r>
          </a:p>
          <a:p>
            <a:pPr lvl="1"/>
            <a:r>
              <a:rPr lang="en-US" sz="1050" dirty="0" smtClean="0"/>
              <a:t>20+ Undergrads</a:t>
            </a:r>
          </a:p>
          <a:p>
            <a:pPr lvl="1"/>
            <a:r>
              <a:rPr lang="en-US" sz="1050" dirty="0"/>
              <a:t>3</a:t>
            </a:r>
            <a:r>
              <a:rPr lang="en-US" sz="1050" dirty="0" smtClean="0"/>
              <a:t> Visiting Ph.D. Students</a:t>
            </a:r>
          </a:p>
          <a:p>
            <a:pPr lvl="1"/>
            <a:r>
              <a:rPr lang="en-US" sz="1050" dirty="0" smtClean="0"/>
              <a:t>7 Visiting Professors/Scholars</a:t>
            </a:r>
          </a:p>
          <a:p>
            <a:pPr lvl="1"/>
            <a:endParaRPr lang="en-US" sz="1050" dirty="0" smtClean="0"/>
          </a:p>
          <a:p>
            <a:r>
              <a:rPr lang="en-US" sz="1600" dirty="0" smtClean="0"/>
              <a:t>Unmanned Aerial Systems</a:t>
            </a:r>
          </a:p>
          <a:p>
            <a:r>
              <a:rPr lang="en-US" sz="1600" dirty="0" smtClean="0"/>
              <a:t>Cyber-Physical Systems</a:t>
            </a:r>
          </a:p>
          <a:p>
            <a:r>
              <a:rPr lang="en-US" sz="1600" dirty="0" smtClean="0"/>
              <a:t>Renewable Energy Systems</a:t>
            </a:r>
          </a:p>
          <a:p>
            <a:r>
              <a:rPr lang="en-US" sz="1600" dirty="0" smtClean="0"/>
              <a:t>Mechatronic Systems</a:t>
            </a:r>
          </a:p>
          <a:p>
            <a:r>
              <a:rPr lang="en-US" sz="1600" b="1" dirty="0" smtClean="0">
                <a:solidFill>
                  <a:srgbClr val="FF0000"/>
                </a:solidFill>
              </a:rPr>
              <a:t>Applied Fractional Calculus</a:t>
            </a:r>
          </a:p>
          <a:p>
            <a:endParaRPr lang="en-US" sz="1200" dirty="0"/>
          </a:p>
        </p:txBody>
      </p:sp>
      <p:pic>
        <p:nvPicPr>
          <p:cNvPr id="7" name="Picture 2"/>
          <p:cNvPicPr>
            <a:picLocks noGrp="1" noChangeAspect="1" noChangeArrowheads="1"/>
          </p:cNvPicPr>
          <p:nvPr>
            <p:ph sz="quarter" idx="2"/>
          </p:nvPr>
        </p:nvPicPr>
        <p:blipFill>
          <a:blip r:embed="rId4" cstate="screen">
            <a:extLst>
              <a:ext uri="{28A0092B-C50C-407E-A947-70E740481C1C}">
                <a14:useLocalDpi xmlns:a14="http://schemas.microsoft.com/office/drawing/2010/main"/>
              </a:ext>
            </a:extLst>
          </a:blip>
          <a:srcRect/>
          <a:stretch>
            <a:fillRect/>
          </a:stretch>
        </p:blipFill>
        <p:spPr bwMode="auto">
          <a:xfrm>
            <a:off x="6601632" y="510322"/>
            <a:ext cx="2286000" cy="2990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Content Placeholder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68002" y="310335"/>
            <a:ext cx="2296431" cy="1530119"/>
          </a:xfrm>
          <a:prstGeom prst="rect">
            <a:avLst/>
          </a:prstGeom>
        </p:spPr>
      </p:pic>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29200" y="1524000"/>
            <a:ext cx="2057400" cy="1543050"/>
          </a:xfrm>
          <a:prstGeom prst="rect">
            <a:avLst/>
          </a:prstGeom>
        </p:spPr>
      </p:pic>
      <p:pic>
        <p:nvPicPr>
          <p:cNvPr id="9" name="Content Placeholder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81400" y="2924944"/>
            <a:ext cx="2436876" cy="1829498"/>
          </a:xfrm>
          <a:prstGeom prst="rect">
            <a:avLst/>
          </a:prstGeom>
        </p:spPr>
      </p:pic>
      <p:pic>
        <p:nvPicPr>
          <p:cNvPr id="6" name="Pictur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12160" y="2776780"/>
            <a:ext cx="2032000" cy="1524000"/>
          </a:xfrm>
          <a:prstGeom prst="rect">
            <a:avLst/>
          </a:prstGeom>
        </p:spPr>
      </p:pic>
      <p:pic>
        <p:nvPicPr>
          <p:cNvPr id="12" name="Picture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352800" y="5067299"/>
            <a:ext cx="2304733" cy="1295400"/>
          </a:xfrm>
          <a:prstGeom prst="rect">
            <a:avLst/>
          </a:prstGeom>
        </p:spPr>
      </p:pic>
      <p:pic>
        <p:nvPicPr>
          <p:cNvPr id="14" name="Picture 1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436096" y="4199681"/>
            <a:ext cx="1672523" cy="1677591"/>
          </a:xfrm>
          <a:prstGeom prst="rect">
            <a:avLst/>
          </a:prstGeom>
        </p:spPr>
      </p:pic>
      <p:pic>
        <p:nvPicPr>
          <p:cNvPr id="15" name="Picture 1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5400000">
            <a:off x="6817860" y="4057780"/>
            <a:ext cx="2149915" cy="1612436"/>
          </a:xfrm>
          <a:prstGeom prst="rect">
            <a:avLst/>
          </a:prstGeom>
        </p:spPr>
      </p:pic>
      <p:sp>
        <p:nvSpPr>
          <p:cNvPr id="16" name="Footer Placeholder 15"/>
          <p:cNvSpPr>
            <a:spLocks noGrp="1"/>
          </p:cNvSpPr>
          <p:nvPr>
            <p:ph type="ftr" sz="quarter" idx="4294967295"/>
          </p:nvPr>
        </p:nvSpPr>
        <p:spPr>
          <a:xfrm>
            <a:off x="179512" y="6453336"/>
            <a:ext cx="5851171" cy="365125"/>
          </a:xfrm>
          <a:prstGeom prst="rect">
            <a:avLst/>
          </a:prstGeom>
        </p:spPr>
        <p:txBody>
          <a:bodyPr/>
          <a:lstStyle/>
          <a:p>
            <a:r>
              <a:rPr lang="en-US" sz="1400" smtClean="0">
                <a:solidFill>
                  <a:srgbClr val="775F55"/>
                </a:solidFill>
              </a:rPr>
              <a:t>ICUAS14 Tutoria T1. Emerging SUAS Technology for Precision Ag Applications</a:t>
            </a:r>
            <a:endParaRPr lang="en-US" sz="1400" dirty="0">
              <a:solidFill>
                <a:srgbClr val="775F55"/>
              </a:solidFill>
            </a:endParaRPr>
          </a:p>
        </p:txBody>
      </p:sp>
      <p:sp>
        <p:nvSpPr>
          <p:cNvPr id="3" name="Date Placeholder 2"/>
          <p:cNvSpPr>
            <a:spLocks noGrp="1"/>
          </p:cNvSpPr>
          <p:nvPr>
            <p:ph type="dt" sz="half" idx="4294967295"/>
          </p:nvPr>
        </p:nvSpPr>
        <p:spPr>
          <a:xfrm>
            <a:off x="7308304" y="6381328"/>
            <a:ext cx="1454696" cy="365125"/>
          </a:xfrm>
          <a:prstGeom prst="rect">
            <a:avLst/>
          </a:prstGeom>
        </p:spPr>
        <p:txBody>
          <a:bodyPr/>
          <a:lstStyle/>
          <a:p>
            <a:r>
              <a:rPr lang="en-US" sz="1600" smtClean="0">
                <a:solidFill>
                  <a:srgbClr val="775F55"/>
                </a:solidFill>
              </a:rPr>
              <a:t>05/27/2014</a:t>
            </a:r>
            <a:endParaRPr lang="en-US" sz="1600" dirty="0">
              <a:solidFill>
                <a:srgbClr val="775F55"/>
              </a:solidFill>
            </a:endParaRPr>
          </a:p>
        </p:txBody>
      </p:sp>
      <p:sp>
        <p:nvSpPr>
          <p:cNvPr id="5" name="Slide Number Placeholder 4"/>
          <p:cNvSpPr>
            <a:spLocks noGrp="1"/>
          </p:cNvSpPr>
          <p:nvPr>
            <p:ph type="sldNum" sz="quarter" idx="12"/>
          </p:nvPr>
        </p:nvSpPr>
        <p:spPr/>
        <p:txBody>
          <a:bodyPr/>
          <a:lstStyle/>
          <a:p>
            <a:pPr>
              <a:defRPr/>
            </a:pPr>
            <a:r>
              <a:rPr lang="en-US" smtClean="0"/>
              <a:t>Slide-</a:t>
            </a:r>
            <a:fld id="{47E4B34B-EFB3-4EC0-A852-286E823A50D8}" type="slidenum">
              <a:rPr lang="en-US" smtClean="0"/>
              <a:pPr>
                <a:defRPr/>
              </a:pPr>
              <a:t>10</a:t>
            </a:fld>
            <a:r>
              <a:rPr lang="en-US" smtClean="0"/>
              <a:t>/1024</a:t>
            </a:r>
            <a:endParaRPr lang="en-US"/>
          </a:p>
        </p:txBody>
      </p:sp>
    </p:spTree>
    <p:extLst>
      <p:ext uri="{BB962C8B-B14F-4D97-AF65-F5344CB8AC3E}">
        <p14:creationId xmlns:p14="http://schemas.microsoft.com/office/powerpoint/2010/main" val="204163310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solidFill>
                  <a:srgbClr val="000000"/>
                </a:solidFill>
              </a:rPr>
              <a:t>ICUAS14 Tutoria T1. Emerging SUAS Technology for Precision Ag Applications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a:t>
            </a:r>
            <a:fld id="{5364909A-3F3E-460A-BC82-B071F2D46A2C}" type="slidenum">
              <a:rPr lang="en-US" smtClean="0">
                <a:solidFill>
                  <a:srgbClr val="000000"/>
                </a:solidFill>
              </a:rPr>
              <a:pPr>
                <a:defRPr/>
              </a:pPr>
              <a:t>11</a:t>
            </a:fld>
            <a:r>
              <a:rPr lang="en-US" smtClean="0">
                <a:solidFill>
                  <a:srgbClr val="000000"/>
                </a:solidFill>
              </a:rPr>
              <a:t>/1024</a:t>
            </a:r>
            <a:endParaRPr lang="en-US">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567" y="493098"/>
            <a:ext cx="5600332" cy="5821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print"/>
          <a:srcRect l="2760" t="925" r="4073" b="18352"/>
          <a:stretch>
            <a:fillRect/>
          </a:stretch>
        </p:blipFill>
        <p:spPr bwMode="auto">
          <a:xfrm>
            <a:off x="2116428" y="523188"/>
            <a:ext cx="5631100" cy="5978326"/>
          </a:xfrm>
          <a:prstGeom prst="rect">
            <a:avLst/>
          </a:prstGeom>
          <a:noFill/>
          <a:ln w="9525">
            <a:noFill/>
            <a:miter lim="800000"/>
            <a:headEnd/>
            <a:tailEnd/>
          </a:ln>
        </p:spPr>
      </p:pic>
      <p:cxnSp>
        <p:nvCxnSpPr>
          <p:cNvPr id="9" name="Straight Arrow Connector 8"/>
          <p:cNvCxnSpPr/>
          <p:nvPr/>
        </p:nvCxnSpPr>
        <p:spPr bwMode="auto">
          <a:xfrm flipV="1">
            <a:off x="1694213" y="2771286"/>
            <a:ext cx="3237765" cy="3138570"/>
          </a:xfrm>
          <a:prstGeom prst="straightConnector1">
            <a:avLst/>
          </a:prstGeom>
          <a:solidFill>
            <a:schemeClr val="accent1"/>
          </a:solidFill>
          <a:ln w="76200" cap="flat" cmpd="sng" algn="ctr">
            <a:solidFill>
              <a:srgbClr val="FF0000"/>
            </a:solidFill>
            <a:prstDash val="solid"/>
            <a:miter lim="800000"/>
            <a:headEnd type="none" w="med" len="med"/>
            <a:tailEnd type="arrow"/>
          </a:ln>
          <a:effectLst/>
        </p:spPr>
      </p:cxnSp>
      <p:sp>
        <p:nvSpPr>
          <p:cNvPr id="7" name="Rectangle 6"/>
          <p:cNvSpPr/>
          <p:nvPr/>
        </p:nvSpPr>
        <p:spPr>
          <a:xfrm>
            <a:off x="-75663" y="5909856"/>
            <a:ext cx="3539752" cy="523220"/>
          </a:xfrm>
          <a:prstGeom prst="rect">
            <a:avLst/>
          </a:prstGeom>
        </p:spPr>
        <p:txBody>
          <a:bodyPr wrap="none">
            <a:spAutoFit/>
          </a:bodyPr>
          <a:lstStyle/>
          <a:p>
            <a:pPr fontAlgn="base">
              <a:spcBef>
                <a:spcPct val="0"/>
              </a:spcBef>
              <a:spcAft>
                <a:spcPct val="0"/>
              </a:spcAft>
            </a:pPr>
            <a:r>
              <a:rPr lang="en-US" sz="2800" b="1" u="sng" dirty="0" smtClean="0">
                <a:solidFill>
                  <a:srgbClr val="FF0000"/>
                </a:solidFill>
                <a:effectLst>
                  <a:outerShdw blurRad="38100" dist="38100" dir="2700000" algn="tl">
                    <a:srgbClr val="000000">
                      <a:alpha val="43137"/>
                    </a:srgbClr>
                  </a:outerShdw>
                </a:effectLst>
                <a:latin typeface="Tahoma" pitchFamily="34" charset="0"/>
              </a:rPr>
              <a:t>Data </a:t>
            </a:r>
            <a:r>
              <a:rPr lang="en-US" sz="2800" b="1" u="sng" dirty="0">
                <a:solidFill>
                  <a:srgbClr val="FF0000"/>
                </a:solidFill>
                <a:effectLst>
                  <a:outerShdw blurRad="38100" dist="38100" dir="2700000" algn="tl">
                    <a:srgbClr val="000000">
                      <a:alpha val="43137"/>
                    </a:srgbClr>
                  </a:outerShdw>
                </a:effectLst>
                <a:latin typeface="Tahoma" pitchFamily="34" charset="0"/>
              </a:rPr>
              <a:t>Drone </a:t>
            </a:r>
            <a:r>
              <a:rPr lang="en-US" sz="2800" b="1" u="sng" dirty="0" smtClean="0">
                <a:solidFill>
                  <a:srgbClr val="FF0000"/>
                </a:solidFill>
                <a:effectLst>
                  <a:outerShdw blurRad="38100" dist="38100" dir="2700000" algn="tl">
                    <a:srgbClr val="000000">
                      <a:alpha val="43137"/>
                    </a:srgbClr>
                  </a:outerShdw>
                </a:effectLst>
                <a:latin typeface="Tahoma" pitchFamily="34" charset="0"/>
              </a:rPr>
              <a:t>Valley</a:t>
            </a:r>
            <a:endParaRPr lang="en-US" sz="2800" b="1" u="sng" dirty="0">
              <a:solidFill>
                <a:srgbClr val="FF0000"/>
              </a:solidFill>
              <a:effectLst>
                <a:outerShdw blurRad="38100" dist="38100" dir="2700000" algn="tl">
                  <a:srgbClr val="000000">
                    <a:alpha val="43137"/>
                  </a:srgbClr>
                </a:outerShdw>
              </a:effectLst>
              <a:latin typeface="Tahoma" pitchFamily="34" charset="0"/>
            </a:endParaRPr>
          </a:p>
        </p:txBody>
      </p:sp>
      <p:sp>
        <p:nvSpPr>
          <p:cNvPr id="2" name="Date Placeholder 1"/>
          <p:cNvSpPr>
            <a:spLocks noGrp="1"/>
          </p:cNvSpPr>
          <p:nvPr>
            <p:ph type="dt" sz="half" idx="10"/>
          </p:nvPr>
        </p:nvSpPr>
        <p:spPr/>
        <p:txBody>
          <a:bodyPr/>
          <a:lstStyle/>
          <a:p>
            <a:pPr>
              <a:defRPr/>
            </a:pPr>
            <a:r>
              <a:rPr lang="en-US" smtClean="0"/>
              <a:t>05/27/2014</a:t>
            </a:r>
            <a:endParaRPr lang="en-US"/>
          </a:p>
        </p:txBody>
      </p:sp>
    </p:spTree>
    <p:extLst>
      <p:ext uri="{BB962C8B-B14F-4D97-AF65-F5344CB8AC3E}">
        <p14:creationId xmlns:p14="http://schemas.microsoft.com/office/powerpoint/2010/main" val="5221800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MESA Research Areas/Strengths</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Unmanned </a:t>
            </a:r>
            <a:r>
              <a:rPr lang="en-US" b="1" dirty="0">
                <a:solidFill>
                  <a:srgbClr val="FF0000"/>
                </a:solidFill>
              </a:rPr>
              <a:t>Aerial Systems and UAV-based Personal Remote </a:t>
            </a:r>
            <a:r>
              <a:rPr lang="en-US" b="1" dirty="0" smtClean="0">
                <a:solidFill>
                  <a:srgbClr val="FF0000"/>
                </a:solidFill>
              </a:rPr>
              <a:t>Sensing (PRS)</a:t>
            </a:r>
            <a:endParaRPr lang="en-US" b="1" dirty="0">
              <a:solidFill>
                <a:srgbClr val="FF0000"/>
              </a:solidFill>
            </a:endParaRPr>
          </a:p>
          <a:p>
            <a:r>
              <a:rPr lang="en-US" dirty="0" smtClean="0"/>
              <a:t>Cyber-Physical </a:t>
            </a:r>
            <a:r>
              <a:rPr lang="en-US" dirty="0"/>
              <a:t>Systems (CPS)</a:t>
            </a:r>
          </a:p>
          <a:p>
            <a:r>
              <a:rPr lang="en-US" dirty="0" smtClean="0"/>
              <a:t>Modeling </a:t>
            </a:r>
            <a:r>
              <a:rPr lang="en-US" dirty="0"/>
              <a:t>and Control of Renewable Energy Systems</a:t>
            </a:r>
          </a:p>
          <a:p>
            <a:r>
              <a:rPr lang="en-US" dirty="0" smtClean="0"/>
              <a:t>Mechatronics</a:t>
            </a:r>
            <a:endParaRPr lang="en-US" dirty="0"/>
          </a:p>
          <a:p>
            <a:r>
              <a:rPr lang="en-US" dirty="0" smtClean="0"/>
              <a:t>Applied </a:t>
            </a:r>
            <a:r>
              <a:rPr lang="en-US" dirty="0"/>
              <a:t>Fractional Calculus (AFC)</a:t>
            </a:r>
          </a:p>
        </p:txBody>
      </p:sp>
      <p:sp>
        <p:nvSpPr>
          <p:cNvPr id="4" name="Date Placeholder 3"/>
          <p:cNvSpPr>
            <a:spLocks noGrp="1"/>
          </p:cNvSpPr>
          <p:nvPr>
            <p:ph type="dt" sz="half" idx="10"/>
          </p:nvPr>
        </p:nvSpPr>
        <p:spPr/>
        <p:txBody>
          <a:bodyPr/>
          <a:lstStyle/>
          <a:p>
            <a:pPr>
              <a:defRPr/>
            </a:pPr>
            <a:r>
              <a:rPr lang="en-US" smtClean="0"/>
              <a:t>05/27/2014</a:t>
            </a:r>
            <a:endParaRPr lang="en-US"/>
          </a:p>
        </p:txBody>
      </p:sp>
      <p:sp>
        <p:nvSpPr>
          <p:cNvPr id="5" name="Footer Placeholder 4"/>
          <p:cNvSpPr>
            <a:spLocks noGrp="1"/>
          </p:cNvSpPr>
          <p:nvPr>
            <p:ph type="ftr" sz="quarter" idx="11"/>
          </p:nvPr>
        </p:nvSpPr>
        <p:spPr/>
        <p:txBody>
          <a:bodyPr/>
          <a:lstStyle/>
          <a:p>
            <a:pPr>
              <a:defRPr/>
            </a:pPr>
            <a:r>
              <a:rPr lang="en-US" smtClean="0"/>
              <a:t>ICUAS14 Tutoria T1. Emerging SUAS Technology for Precision Ag Applications</a:t>
            </a:r>
            <a:endParaRPr lang="en-US"/>
          </a:p>
        </p:txBody>
      </p:sp>
      <p:sp>
        <p:nvSpPr>
          <p:cNvPr id="6" name="Slide Number Placeholder 5"/>
          <p:cNvSpPr>
            <a:spLocks noGrp="1"/>
          </p:cNvSpPr>
          <p:nvPr>
            <p:ph type="sldNum" sz="quarter" idx="12"/>
          </p:nvPr>
        </p:nvSpPr>
        <p:spPr/>
        <p:txBody>
          <a:bodyPr/>
          <a:lstStyle/>
          <a:p>
            <a:pPr>
              <a:defRPr/>
            </a:pPr>
            <a:r>
              <a:rPr lang="en-US" smtClean="0"/>
              <a:t>Slide-</a:t>
            </a:r>
            <a:fld id="{5364909A-3F3E-460A-BC82-B071F2D46A2C}" type="slidenum">
              <a:rPr lang="en-US" smtClean="0"/>
              <a:pPr>
                <a:defRPr/>
              </a:pPr>
              <a:t>12</a:t>
            </a:fld>
            <a:r>
              <a:rPr lang="en-US" smtClean="0"/>
              <a:t>/1024</a:t>
            </a:r>
            <a:endParaRPr lang="en-US"/>
          </a:p>
        </p:txBody>
      </p:sp>
    </p:spTree>
    <p:extLst>
      <p:ext uri="{BB962C8B-B14F-4D97-AF65-F5344CB8AC3E}">
        <p14:creationId xmlns:p14="http://schemas.microsoft.com/office/powerpoint/2010/main" val="53983967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0848"/>
            <a:ext cx="9144000" cy="935038"/>
          </a:xfrm>
        </p:spPr>
        <p:txBody>
          <a:bodyPr/>
          <a:lstStyle/>
          <a:p>
            <a:r>
              <a:rPr lang="en-US" sz="3600" b="1" dirty="0" smtClean="0"/>
              <a:t>ICUAS’11 (Denver): “</a:t>
            </a:r>
            <a:r>
              <a:rPr lang="en-US" sz="3600" b="1" i="1" dirty="0" smtClean="0"/>
              <a:t>Multi-UAV </a:t>
            </a:r>
            <a:r>
              <a:rPr lang="en-US" sz="3600" b="1" i="1" dirty="0"/>
              <a:t>based multi-spectrum collaborative personal remote sensing - concept, platform, and </a:t>
            </a:r>
            <a:r>
              <a:rPr lang="en-US" sz="3600" b="1" i="1" dirty="0" smtClean="0"/>
              <a:t>applications</a:t>
            </a:r>
            <a:r>
              <a:rPr lang="en-US" sz="3600" b="1" dirty="0" smtClean="0"/>
              <a:t>”</a:t>
            </a:r>
            <a:endParaRPr lang="en-US" sz="3600" b="1" dirty="0"/>
          </a:p>
        </p:txBody>
      </p:sp>
      <p:sp>
        <p:nvSpPr>
          <p:cNvPr id="4" name="Date Placeholder 3"/>
          <p:cNvSpPr>
            <a:spLocks noGrp="1"/>
          </p:cNvSpPr>
          <p:nvPr>
            <p:ph type="dt" sz="half" idx="10"/>
          </p:nvPr>
        </p:nvSpPr>
        <p:spPr/>
        <p:txBody>
          <a:bodyPr/>
          <a:lstStyle/>
          <a:p>
            <a:pPr>
              <a:defRPr/>
            </a:pPr>
            <a:r>
              <a:rPr lang="en-US" smtClean="0"/>
              <a:t>05/27/2014</a:t>
            </a:r>
            <a:endParaRPr lang="en-US"/>
          </a:p>
        </p:txBody>
      </p:sp>
      <p:sp>
        <p:nvSpPr>
          <p:cNvPr id="5" name="Footer Placeholder 4"/>
          <p:cNvSpPr>
            <a:spLocks noGrp="1"/>
          </p:cNvSpPr>
          <p:nvPr>
            <p:ph type="ftr" sz="quarter" idx="11"/>
          </p:nvPr>
        </p:nvSpPr>
        <p:spPr/>
        <p:txBody>
          <a:bodyPr/>
          <a:lstStyle/>
          <a:p>
            <a:pPr>
              <a:defRPr/>
            </a:pPr>
            <a:r>
              <a:rPr lang="en-US" smtClean="0"/>
              <a:t>ICUAS14 Tutoria T1. Emerging SUAS Technology for Precision Ag Applications</a:t>
            </a:r>
            <a:endParaRPr lang="en-US"/>
          </a:p>
        </p:txBody>
      </p:sp>
      <p:sp>
        <p:nvSpPr>
          <p:cNvPr id="6" name="Slide Number Placeholder 5"/>
          <p:cNvSpPr>
            <a:spLocks noGrp="1"/>
          </p:cNvSpPr>
          <p:nvPr>
            <p:ph type="sldNum" sz="quarter" idx="12"/>
          </p:nvPr>
        </p:nvSpPr>
        <p:spPr/>
        <p:txBody>
          <a:bodyPr/>
          <a:lstStyle/>
          <a:p>
            <a:pPr>
              <a:defRPr/>
            </a:pPr>
            <a:r>
              <a:rPr lang="en-US" smtClean="0"/>
              <a:t>Slide-</a:t>
            </a:r>
            <a:fld id="{5364909A-3F3E-460A-BC82-B071F2D46A2C}" type="slidenum">
              <a:rPr lang="en-US" smtClean="0"/>
              <a:pPr>
                <a:defRPr/>
              </a:pPr>
              <a:t>13</a:t>
            </a:fld>
            <a:r>
              <a:rPr lang="en-US" smtClean="0"/>
              <a:t>/1024</a:t>
            </a:r>
            <a:endParaRPr lang="en-US"/>
          </a:p>
        </p:txBody>
      </p:sp>
    </p:spTree>
    <p:extLst>
      <p:ext uri="{BB962C8B-B14F-4D97-AF65-F5344CB8AC3E}">
        <p14:creationId xmlns:p14="http://schemas.microsoft.com/office/powerpoint/2010/main" val="119857863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620713"/>
            <a:ext cx="9144000" cy="935037"/>
          </a:xfrm>
        </p:spPr>
        <p:txBody>
          <a:bodyPr/>
          <a:lstStyle/>
          <a:p>
            <a:r>
              <a:rPr lang="en-US" smtClean="0"/>
              <a:t>Tutorial Schedule</a:t>
            </a:r>
          </a:p>
        </p:txBody>
      </p:sp>
      <p:sp>
        <p:nvSpPr>
          <p:cNvPr id="4" name="Date Placeholder 3"/>
          <p:cNvSpPr>
            <a:spLocks noGrp="1"/>
          </p:cNvSpPr>
          <p:nvPr>
            <p:ph type="dt" sz="quarter" idx="10"/>
          </p:nvPr>
        </p:nvSpPr>
        <p:spPr/>
        <p:txBody>
          <a:bodyPr/>
          <a:lstStyle/>
          <a:p>
            <a:pPr>
              <a:defRPr/>
            </a:pPr>
            <a:r>
              <a:rPr lang="en-US" smtClean="0"/>
              <a:t>05/27/2014</a:t>
            </a:r>
            <a:endParaRPr lang="en-US"/>
          </a:p>
        </p:txBody>
      </p:sp>
      <p:sp>
        <p:nvSpPr>
          <p:cNvPr id="5" name="Footer Placeholder 4"/>
          <p:cNvSpPr>
            <a:spLocks noGrp="1"/>
          </p:cNvSpPr>
          <p:nvPr>
            <p:ph type="ftr" sz="quarter" idx="11"/>
          </p:nvPr>
        </p:nvSpPr>
        <p:spPr/>
        <p:txBody>
          <a:bodyPr/>
          <a:lstStyle/>
          <a:p>
            <a:pPr>
              <a:defRPr/>
            </a:pPr>
            <a:r>
              <a:rPr lang="en-US" smtClean="0"/>
              <a:t>ICUAS14 Tutoria T1. Emerging SUAS Technology for Precision Ag Applications</a:t>
            </a:r>
            <a:endParaRPr lang="en-US"/>
          </a:p>
        </p:txBody>
      </p:sp>
      <p:sp>
        <p:nvSpPr>
          <p:cNvPr id="6" name="Slide Number Placeholder 5"/>
          <p:cNvSpPr>
            <a:spLocks noGrp="1"/>
          </p:cNvSpPr>
          <p:nvPr>
            <p:ph type="sldNum" sz="quarter" idx="12"/>
          </p:nvPr>
        </p:nvSpPr>
        <p:spPr/>
        <p:txBody>
          <a:bodyPr/>
          <a:lstStyle/>
          <a:p>
            <a:pPr>
              <a:defRPr/>
            </a:pPr>
            <a:r>
              <a:rPr lang="en-US" smtClean="0"/>
              <a:t>Slide-</a:t>
            </a:r>
            <a:fld id="{1823A094-E157-4897-A963-EA0AFFF0F7DA}" type="slidenum">
              <a:rPr lang="en-US" smtClean="0"/>
              <a:pPr>
                <a:defRPr/>
              </a:pPr>
              <a:t>14</a:t>
            </a:fld>
            <a:r>
              <a:rPr lang="en-US" smtClean="0"/>
              <a:t> of 1024</a:t>
            </a:r>
            <a:endParaRPr lang="en-US"/>
          </a:p>
        </p:txBody>
      </p:sp>
      <p:graphicFrame>
        <p:nvGraphicFramePr>
          <p:cNvPr id="7" name="Table 6"/>
          <p:cNvGraphicFramePr>
            <a:graphicFrameLocks noGrp="1"/>
          </p:cNvGraphicFramePr>
          <p:nvPr/>
        </p:nvGraphicFramePr>
        <p:xfrm>
          <a:off x="0" y="1484313"/>
          <a:ext cx="9144000" cy="4907280"/>
        </p:xfrm>
        <a:graphic>
          <a:graphicData uri="http://schemas.openxmlformats.org/drawingml/2006/table">
            <a:tbl>
              <a:tblPr/>
              <a:tblGrid>
                <a:gridCol w="2286000"/>
                <a:gridCol w="3122613"/>
                <a:gridCol w="1449387"/>
                <a:gridCol w="2286000"/>
              </a:tblGrid>
              <a:tr h="3444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Time</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Topic</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Presenter</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Remarks</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33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8:30am-9:00am</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Introduction to each other</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Everyone</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Dropbox material downloading or USB file sharing</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44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9:00am-9:15am</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Introduction to tutorial</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Dr Chen</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Tutorial schedule</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79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9:15am- 10:15am</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Introduction to CSOIS, UAS research programs</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Dr Chen</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UAV based remote sensing as part of Cyber Physical Systems (CPS)</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44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10:15am-10:30am</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Coffee break</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Provided</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44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10:30am-11:15am</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Introduction to AggieAir</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Austin</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With live demos</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89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11:15am-12:00pm</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Representative PRS applications using Aggie Air </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Austin</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Videos &amp; PRS end product Mosaics</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44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12:00pm-1:00pm</a:t>
                      </a:r>
                      <a:endParaRPr kumimoji="0" lang="en-US" sz="1800" b="1"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Lunch break</a:t>
                      </a:r>
                      <a:endParaRPr kumimoji="0" lang="en-US" sz="1800" b="1"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On your own</a:t>
                      </a:r>
                      <a:endParaRPr kumimoji="0" lang="en-US" sz="1800" b="1"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0634182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05/27/2014</a:t>
            </a:r>
            <a:endParaRPr lang="en-US"/>
          </a:p>
        </p:txBody>
      </p:sp>
      <p:sp>
        <p:nvSpPr>
          <p:cNvPr id="5" name="Footer Placeholder 4"/>
          <p:cNvSpPr>
            <a:spLocks noGrp="1"/>
          </p:cNvSpPr>
          <p:nvPr>
            <p:ph type="ftr" sz="quarter" idx="11"/>
          </p:nvPr>
        </p:nvSpPr>
        <p:spPr/>
        <p:txBody>
          <a:bodyPr/>
          <a:lstStyle/>
          <a:p>
            <a:pPr>
              <a:defRPr/>
            </a:pPr>
            <a:r>
              <a:rPr lang="en-US" smtClean="0"/>
              <a:t>ICUAS14 Tutoria T1. Emerging SUAS Technology for Precision Ag Applications</a:t>
            </a:r>
            <a:endParaRPr lang="en-US"/>
          </a:p>
        </p:txBody>
      </p:sp>
      <p:sp>
        <p:nvSpPr>
          <p:cNvPr id="6" name="Slide Number Placeholder 5"/>
          <p:cNvSpPr>
            <a:spLocks noGrp="1"/>
          </p:cNvSpPr>
          <p:nvPr>
            <p:ph type="sldNum" sz="quarter" idx="12"/>
          </p:nvPr>
        </p:nvSpPr>
        <p:spPr/>
        <p:txBody>
          <a:bodyPr/>
          <a:lstStyle/>
          <a:p>
            <a:pPr>
              <a:defRPr/>
            </a:pPr>
            <a:r>
              <a:rPr lang="en-US" smtClean="0"/>
              <a:t>Slide-</a:t>
            </a:r>
            <a:fld id="{19CAE5B8-8AB2-4123-A44A-20C7C1D6C706}" type="slidenum">
              <a:rPr lang="en-US" smtClean="0"/>
              <a:pPr>
                <a:defRPr/>
              </a:pPr>
              <a:t>15</a:t>
            </a:fld>
            <a:r>
              <a:rPr lang="en-US" smtClean="0"/>
              <a:t> of 1024</a:t>
            </a:r>
            <a:endParaRPr lang="en-US"/>
          </a:p>
        </p:txBody>
      </p:sp>
      <p:graphicFrame>
        <p:nvGraphicFramePr>
          <p:cNvPr id="8" name="Table 7"/>
          <p:cNvGraphicFramePr>
            <a:graphicFrameLocks noGrp="1"/>
          </p:cNvGraphicFramePr>
          <p:nvPr/>
        </p:nvGraphicFramePr>
        <p:xfrm>
          <a:off x="0" y="692150"/>
          <a:ext cx="9144000" cy="5697794"/>
        </p:xfrm>
        <a:graphic>
          <a:graphicData uri="http://schemas.openxmlformats.org/drawingml/2006/table">
            <a:tbl>
              <a:tblPr/>
              <a:tblGrid>
                <a:gridCol w="2286000"/>
                <a:gridCol w="3122613"/>
                <a:gridCol w="1449387"/>
                <a:gridCol w="2286000"/>
              </a:tblGrid>
              <a:tr h="1055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1:00pm-1:45pm</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6261" marR="662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OSAM (open source autonomous miniature/multiple) architecture: fundamentals</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6261" marR="662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Dee</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6261" marR="662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History, basic knowledge, Paparazzi, </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6261" marR="662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55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1:45pm-2:30pm</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6261" marR="662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OSAM (open source autonomous miniature/multiple) architecture: intermediate</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6261" marR="662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Dee</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6261" marR="662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Single UAV, Platforms</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6261" marR="662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55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2:30pm-3:15pm</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6261" marR="662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OSAM (open source autonomous miniature/multiple) architecture: advanced</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6261" marR="662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Dee</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6261" marR="662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MUAVs, IMUs</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6261" marR="662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3:15pm-3:30pm</a:t>
                      </a:r>
                      <a:endParaRPr kumimoji="0" lang="en-US" sz="1600" b="1" i="0" u="none" strike="noStrike" cap="none" normalizeH="0" baseline="0" smtClean="0">
                        <a:ln>
                          <a:noFill/>
                        </a:ln>
                        <a:solidFill>
                          <a:schemeClr val="tx1"/>
                        </a:solidFill>
                        <a:effectLst/>
                        <a:latin typeface="Calibri" pitchFamily="34" charset="0"/>
                        <a:cs typeface="Times New Roman" pitchFamily="18" charset="0"/>
                      </a:endParaRPr>
                    </a:p>
                  </a:txBody>
                  <a:tcPr marL="66261" marR="662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Coffee break</a:t>
                      </a:r>
                      <a:endParaRPr kumimoji="0" lang="en-US" sz="1600" b="1" i="0" u="none" strike="noStrike" cap="none" normalizeH="0" baseline="0" smtClean="0">
                        <a:ln>
                          <a:noFill/>
                        </a:ln>
                        <a:solidFill>
                          <a:schemeClr val="tx1"/>
                        </a:solidFill>
                        <a:effectLst/>
                        <a:latin typeface="Calibri" pitchFamily="34" charset="0"/>
                        <a:cs typeface="Times New Roman" pitchFamily="18" charset="0"/>
                      </a:endParaRPr>
                    </a:p>
                  </a:txBody>
                  <a:tcPr marL="66261" marR="662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6261" marR="662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Provided</a:t>
                      </a:r>
                      <a:endParaRPr kumimoji="0" lang="en-US" sz="1600" b="1" i="0" u="none" strike="noStrike" cap="none" normalizeH="0" baseline="0" smtClean="0">
                        <a:ln>
                          <a:noFill/>
                        </a:ln>
                        <a:solidFill>
                          <a:schemeClr val="tx1"/>
                        </a:solidFill>
                        <a:effectLst/>
                        <a:latin typeface="Calibri" pitchFamily="34" charset="0"/>
                        <a:cs typeface="Times New Roman" pitchFamily="18" charset="0"/>
                      </a:endParaRPr>
                    </a:p>
                  </a:txBody>
                  <a:tcPr marL="66261" marR="662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3:30pm-4:15pm</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6261" marR="662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Best practice in pre-flight and flight test protocols</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6261" marR="662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Austin</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6261" marR="662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6261" marR="662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4:15pm-5:00pm</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6261" marR="662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Airworthiness, FAA regulations</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6261" marR="662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Austin</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6261" marR="662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6261" marR="662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55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5:00pm-6:00pm</a:t>
                      </a:r>
                      <a:endParaRPr kumimoji="0" lang="en-US" sz="1600" b="1" i="0" u="none" strike="noStrike" cap="none" normalizeH="0" baseline="0" smtClean="0">
                        <a:ln>
                          <a:noFill/>
                        </a:ln>
                        <a:solidFill>
                          <a:srgbClr val="FF0000"/>
                        </a:solidFill>
                        <a:effectLst/>
                        <a:latin typeface="Calibri" pitchFamily="34" charset="0"/>
                        <a:cs typeface="Times New Roman" pitchFamily="18" charset="0"/>
                      </a:endParaRPr>
                    </a:p>
                  </a:txBody>
                  <a:tcPr marL="66261" marR="662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Roundtable discussions and mind-storming on the future of low-cost UAV based PRS</a:t>
                      </a:r>
                      <a:endParaRPr kumimoji="0" lang="en-US" sz="1600" b="1" i="0" u="none" strike="noStrike" cap="none" normalizeH="0" baseline="0" smtClean="0">
                        <a:ln>
                          <a:noFill/>
                        </a:ln>
                        <a:solidFill>
                          <a:srgbClr val="FF0000"/>
                        </a:solidFill>
                        <a:effectLst/>
                        <a:latin typeface="Calibri" pitchFamily="34" charset="0"/>
                        <a:cs typeface="Times New Roman" pitchFamily="18" charset="0"/>
                      </a:endParaRPr>
                    </a:p>
                  </a:txBody>
                  <a:tcPr marL="66261" marR="662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Everyone</a:t>
                      </a:r>
                      <a:endParaRPr kumimoji="0" lang="en-US" sz="1600" b="1" i="0" u="none" strike="noStrike" cap="none" normalizeH="0" baseline="0" smtClean="0">
                        <a:ln>
                          <a:noFill/>
                        </a:ln>
                        <a:solidFill>
                          <a:srgbClr val="FF0000"/>
                        </a:solidFill>
                        <a:effectLst/>
                        <a:latin typeface="Calibri" pitchFamily="34" charset="0"/>
                        <a:cs typeface="Times New Roman" pitchFamily="18" charset="0"/>
                      </a:endParaRPr>
                    </a:p>
                  </a:txBody>
                  <a:tcPr marL="66261" marR="662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Bonus session</a:t>
                      </a:r>
                      <a:endParaRPr kumimoji="0" lang="en-US" sz="1600" b="1" i="0" u="none" strike="noStrike" cap="none" normalizeH="0" baseline="0" smtClean="0">
                        <a:ln>
                          <a:noFill/>
                        </a:ln>
                        <a:solidFill>
                          <a:srgbClr val="FF0000"/>
                        </a:solidFill>
                        <a:effectLst/>
                        <a:latin typeface="Calibri" pitchFamily="34" charset="0"/>
                        <a:cs typeface="Times New Roman" pitchFamily="18" charset="0"/>
                      </a:endParaRPr>
                    </a:p>
                  </a:txBody>
                  <a:tcPr marL="66261" marR="662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0205437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2564904"/>
            <a:ext cx="9144000" cy="935038"/>
          </a:xfrm>
        </p:spPr>
        <p:txBody>
          <a:bodyPr/>
          <a:lstStyle/>
          <a:p>
            <a:r>
              <a:rPr lang="en-US" sz="3600" b="1" dirty="0" smtClean="0"/>
              <a:t>ICUAS’12 (</a:t>
            </a:r>
            <a:r>
              <a:rPr lang="en-US" sz="3600" b="1" dirty="0" err="1" smtClean="0"/>
              <a:t>Philladelphia</a:t>
            </a:r>
            <a:r>
              <a:rPr lang="en-US" sz="3600" b="1" dirty="0" smtClean="0"/>
              <a:t>): “</a:t>
            </a:r>
            <a:r>
              <a:rPr lang="en-US" sz="3600" b="1" i="1" dirty="0" smtClean="0"/>
              <a:t>Low-cost </a:t>
            </a:r>
            <a:r>
              <a:rPr lang="en-US" sz="3600" b="1" i="1" dirty="0"/>
              <a:t>UAV-based precision thermal infrared (TIR) mapping - A new Personal Remote Sensing capability:  UAV platform, TIR payload, in-flight calibration and applications</a:t>
            </a:r>
            <a:r>
              <a:rPr lang="en-US" sz="3600" b="1" dirty="0" smtClean="0"/>
              <a:t>.”</a:t>
            </a:r>
            <a:r>
              <a:rPr lang="en-US" sz="3600" b="1" dirty="0"/>
              <a:t/>
            </a:r>
            <a:br>
              <a:rPr lang="en-US" sz="3600" b="1" dirty="0"/>
            </a:br>
            <a:endParaRPr lang="en-US" sz="3600" b="1" dirty="0"/>
          </a:p>
        </p:txBody>
      </p:sp>
      <p:sp>
        <p:nvSpPr>
          <p:cNvPr id="4" name="Date Placeholder 3"/>
          <p:cNvSpPr>
            <a:spLocks noGrp="1"/>
          </p:cNvSpPr>
          <p:nvPr>
            <p:ph type="dt" sz="half" idx="10"/>
          </p:nvPr>
        </p:nvSpPr>
        <p:spPr/>
        <p:txBody>
          <a:bodyPr/>
          <a:lstStyle/>
          <a:p>
            <a:pPr>
              <a:defRPr/>
            </a:pPr>
            <a:r>
              <a:rPr lang="en-US" smtClean="0"/>
              <a:t>05/27/2014</a:t>
            </a:r>
            <a:endParaRPr lang="en-US"/>
          </a:p>
        </p:txBody>
      </p:sp>
      <p:sp>
        <p:nvSpPr>
          <p:cNvPr id="5" name="Footer Placeholder 4"/>
          <p:cNvSpPr>
            <a:spLocks noGrp="1"/>
          </p:cNvSpPr>
          <p:nvPr>
            <p:ph type="ftr" sz="quarter" idx="11"/>
          </p:nvPr>
        </p:nvSpPr>
        <p:spPr/>
        <p:txBody>
          <a:bodyPr/>
          <a:lstStyle/>
          <a:p>
            <a:pPr>
              <a:defRPr/>
            </a:pPr>
            <a:r>
              <a:rPr lang="en-US" smtClean="0"/>
              <a:t>ICUAS14 Tutoria T1. Emerging SUAS Technology for Precision Ag Applications</a:t>
            </a:r>
            <a:endParaRPr lang="en-US"/>
          </a:p>
        </p:txBody>
      </p:sp>
      <p:sp>
        <p:nvSpPr>
          <p:cNvPr id="6" name="Slide Number Placeholder 5"/>
          <p:cNvSpPr>
            <a:spLocks noGrp="1"/>
          </p:cNvSpPr>
          <p:nvPr>
            <p:ph type="sldNum" sz="quarter" idx="12"/>
          </p:nvPr>
        </p:nvSpPr>
        <p:spPr/>
        <p:txBody>
          <a:bodyPr/>
          <a:lstStyle/>
          <a:p>
            <a:pPr>
              <a:defRPr/>
            </a:pPr>
            <a:r>
              <a:rPr lang="en-US" smtClean="0"/>
              <a:t>Slide-</a:t>
            </a:r>
            <a:fld id="{5364909A-3F3E-460A-BC82-B071F2D46A2C}" type="slidenum">
              <a:rPr lang="en-US" smtClean="0"/>
              <a:pPr>
                <a:defRPr/>
              </a:pPr>
              <a:t>16</a:t>
            </a:fld>
            <a:r>
              <a:rPr lang="en-US" smtClean="0"/>
              <a:t>/1024</a:t>
            </a:r>
            <a:endParaRPr lang="en-US"/>
          </a:p>
        </p:txBody>
      </p:sp>
    </p:spTree>
    <p:extLst>
      <p:ext uri="{BB962C8B-B14F-4D97-AF65-F5344CB8AC3E}">
        <p14:creationId xmlns:p14="http://schemas.microsoft.com/office/powerpoint/2010/main" val="411560745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620713"/>
            <a:ext cx="9144000" cy="935037"/>
          </a:xfrm>
        </p:spPr>
        <p:txBody>
          <a:bodyPr/>
          <a:lstStyle/>
          <a:p>
            <a:r>
              <a:rPr lang="en-US" smtClean="0"/>
              <a:t>Tutorial Schedule</a:t>
            </a:r>
          </a:p>
        </p:txBody>
      </p:sp>
      <p:sp>
        <p:nvSpPr>
          <p:cNvPr id="5" name="Footer Placeholder 4"/>
          <p:cNvSpPr>
            <a:spLocks noGrp="1"/>
          </p:cNvSpPr>
          <p:nvPr>
            <p:ph type="ftr" sz="quarter" idx="11"/>
          </p:nvPr>
        </p:nvSpPr>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400" smtClean="0">
                <a:latin typeface="Times New Roman" pitchFamily="18" charset="0"/>
              </a:rPr>
              <a:t>ICUAS14 Tutoria T1. Emerging SUAS Technology for Precision Ag Applications</a:t>
            </a:r>
            <a:endParaRPr lang="en-US" sz="1400">
              <a:latin typeface="Times New Roman" pitchFamily="18" charset="0"/>
            </a:endParaRPr>
          </a:p>
        </p:txBody>
      </p:sp>
      <p:sp>
        <p:nvSpPr>
          <p:cNvPr id="6" name="Slide Number Placeholder 5"/>
          <p:cNvSpPr>
            <a:spLocks noGrp="1"/>
          </p:cNvSpPr>
          <p:nvPr>
            <p:ph type="sldNum" sz="quarter" idx="12"/>
          </p:nvPr>
        </p:nvSpPr>
        <p:spPr/>
        <p:txBody>
          <a:bodyPr/>
          <a:lstStyle/>
          <a:p>
            <a:pPr>
              <a:defRPr/>
            </a:pPr>
            <a:r>
              <a:rPr lang="en-US" dirty="0" smtClean="0"/>
              <a:t>Slide-</a:t>
            </a:r>
            <a:fld id="{260808CB-558C-4E5F-81E8-2ACBEF1DD5BF}" type="slidenum">
              <a:rPr lang="en-US" smtClean="0"/>
              <a:pPr>
                <a:defRPr/>
              </a:pPr>
              <a:t>17</a:t>
            </a:fld>
            <a:r>
              <a:rPr lang="en-US" dirty="0" smtClean="0"/>
              <a:t> of 1024</a:t>
            </a:r>
            <a:endParaRPr lang="en-US" dirty="0"/>
          </a:p>
        </p:txBody>
      </p:sp>
      <p:graphicFrame>
        <p:nvGraphicFramePr>
          <p:cNvPr id="8" name="Table 7"/>
          <p:cNvGraphicFramePr>
            <a:graphicFrameLocks noGrp="1"/>
          </p:cNvGraphicFramePr>
          <p:nvPr/>
        </p:nvGraphicFramePr>
        <p:xfrm>
          <a:off x="0" y="1412875"/>
          <a:ext cx="9144000" cy="5111750"/>
        </p:xfrm>
        <a:graphic>
          <a:graphicData uri="http://schemas.openxmlformats.org/drawingml/2006/table">
            <a:tbl>
              <a:tblPr/>
              <a:tblGrid>
                <a:gridCol w="2119313"/>
                <a:gridCol w="2895600"/>
                <a:gridCol w="1708150"/>
                <a:gridCol w="2420937"/>
              </a:tblGrid>
              <a:tr h="3651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Time</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Topic</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Presenter</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Remarks</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53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8:30am-9:00am</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Introduction to each other</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Everyone</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Dropbox material downloading or USB file sharing</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9:00am-9:15am</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Introduction to tutorial</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Dr Chen</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Tutorial schedule</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02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9:15am- 9:30am</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Introduction to CSOIS, UAS research programs</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Dr Chen</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UAV based personal remote sensing (PRS)</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02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9:30am- 10:15am</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Cyber-physical systems enabled by UAV-based PRS</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Cal Coopmans</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Applications scenarios of CPS with UAVs</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10:15am-10:30am</a:t>
                      </a:r>
                      <a:endParaRPr kumimoji="0" lang="en-US" sz="1600" b="0" i="0" u="none" strike="noStrike" cap="none" normalizeH="0" baseline="0" smtClean="0">
                        <a:ln>
                          <a:noFill/>
                        </a:ln>
                        <a:solidFill>
                          <a:srgbClr val="FF0000"/>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Coffee break</a:t>
                      </a:r>
                      <a:endParaRPr kumimoji="0" lang="en-US" sz="1600" b="0" i="0" u="none" strike="noStrike" cap="none" normalizeH="0" baseline="0" smtClean="0">
                        <a:ln>
                          <a:noFill/>
                        </a:ln>
                        <a:solidFill>
                          <a:srgbClr val="FF0000"/>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 </a:t>
                      </a:r>
                      <a:endParaRPr kumimoji="0" lang="en-US" sz="1600" b="0" i="0" u="none" strike="noStrike" cap="none" normalizeH="0" baseline="0" smtClean="0">
                        <a:ln>
                          <a:noFill/>
                        </a:ln>
                        <a:solidFill>
                          <a:srgbClr val="FF0000"/>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Provided</a:t>
                      </a:r>
                      <a:endParaRPr kumimoji="0" lang="en-US" sz="1600" b="0" i="0" u="none" strike="noStrike" cap="none" normalizeH="0" baseline="0" smtClean="0">
                        <a:ln>
                          <a:noFill/>
                        </a:ln>
                        <a:solidFill>
                          <a:srgbClr val="FF0000"/>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10:30am-11:15am</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Introduction to AggieAir</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Austin Jensen</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With video clips</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02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11:15am-12:00pm</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Representative PRS applications using Aggie Air </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Austin Jensen</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videos and PRS       end-product mosaics</a:t>
                      </a:r>
                      <a:endParaRPr kumimoji="0" lang="en-US"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12:00pm-1:00pm</a:t>
                      </a:r>
                      <a:endParaRPr kumimoji="0" lang="en-US" sz="1600" b="0" i="0" u="none" strike="noStrike" cap="none" normalizeH="0" baseline="0" smtClean="0">
                        <a:ln>
                          <a:noFill/>
                        </a:ln>
                        <a:solidFill>
                          <a:srgbClr val="FF0000"/>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Lunch break</a:t>
                      </a:r>
                      <a:endParaRPr kumimoji="0" lang="en-US" sz="1600" b="0" i="0" u="none" strike="noStrike" cap="none" normalizeH="0" baseline="0" smtClean="0">
                        <a:ln>
                          <a:noFill/>
                        </a:ln>
                        <a:solidFill>
                          <a:srgbClr val="FF0000"/>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 </a:t>
                      </a:r>
                      <a:endParaRPr kumimoji="0" lang="en-US" sz="1600" b="0" i="0" u="none" strike="noStrike" cap="none" normalizeH="0" baseline="0" smtClean="0">
                        <a:ln>
                          <a:noFill/>
                        </a:ln>
                        <a:solidFill>
                          <a:srgbClr val="FF0000"/>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On your own</a:t>
                      </a:r>
                      <a:endParaRPr kumimoji="0" lang="en-US" sz="1600" b="0" i="0" u="none" strike="noStrike" cap="none" normalizeH="0" baseline="0" smtClean="0">
                        <a:ln>
                          <a:noFill/>
                        </a:ln>
                        <a:solidFill>
                          <a:srgbClr val="FF0000"/>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pPr>
              <a:defRPr/>
            </a:pPr>
            <a:r>
              <a:rPr lang="en-US" smtClean="0"/>
              <a:t>05/27/2014</a:t>
            </a:r>
            <a:endParaRPr lang="en-US"/>
          </a:p>
        </p:txBody>
      </p:sp>
    </p:spTree>
    <p:extLst>
      <p:ext uri="{BB962C8B-B14F-4D97-AF65-F5344CB8AC3E}">
        <p14:creationId xmlns:p14="http://schemas.microsoft.com/office/powerpoint/2010/main" val="253409373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0" y="285818"/>
          <a:ext cx="9144000" cy="6672192"/>
        </p:xfrm>
        <a:graphic>
          <a:graphicData uri="http://schemas.openxmlformats.org/drawingml/2006/table">
            <a:tbl>
              <a:tblPr firstRow="1" firstCol="1" bandRow="1"/>
              <a:tblGrid>
                <a:gridCol w="2119876"/>
                <a:gridCol w="2895441"/>
                <a:gridCol w="1708156"/>
                <a:gridCol w="2420527"/>
              </a:tblGrid>
              <a:tr h="785542">
                <a:tc>
                  <a:txBody>
                    <a:bodyPr/>
                    <a:lstStyle/>
                    <a:p>
                      <a:pPr marL="0" marR="0">
                        <a:lnSpc>
                          <a:spcPct val="115000"/>
                        </a:lnSpc>
                        <a:spcBef>
                          <a:spcPts val="0"/>
                        </a:spcBef>
                        <a:spcAft>
                          <a:spcPts val="0"/>
                        </a:spcAft>
                      </a:pPr>
                      <a:r>
                        <a:rPr lang="en-US" sz="1800" dirty="0">
                          <a:effectLst/>
                          <a:highlight>
                            <a:srgbClr val="FFFF00"/>
                          </a:highlight>
                          <a:latin typeface="Times New Roman"/>
                          <a:ea typeface="Times New Roman"/>
                          <a:cs typeface="Times New Roman"/>
                        </a:rPr>
                        <a:t>1:00pm-2:00pm</a:t>
                      </a:r>
                      <a:endParaRPr lang="en-US" sz="1400" dirty="0">
                        <a:effectLst/>
                        <a:latin typeface="Calibri"/>
                        <a:ea typeface="Times New Roman"/>
                        <a:cs typeface="Times New Roman"/>
                      </a:endParaRPr>
                    </a:p>
                  </a:txBody>
                  <a:tcPr marL="64049" marR="6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highlight>
                            <a:srgbClr val="FFFF00"/>
                          </a:highlight>
                          <a:latin typeface="Times New Roman"/>
                          <a:ea typeface="Times New Roman"/>
                          <a:cs typeface="Times New Roman"/>
                        </a:rPr>
                        <a:t>Infrared History and Theory and Infrared Sensor Technology</a:t>
                      </a:r>
                      <a:endParaRPr lang="en-US" sz="1400">
                        <a:effectLst/>
                        <a:latin typeface="Calibri"/>
                        <a:ea typeface="Times New Roman"/>
                        <a:cs typeface="Times New Roman"/>
                      </a:endParaRPr>
                    </a:p>
                  </a:txBody>
                  <a:tcPr marL="64049" marR="6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highlight>
                            <a:srgbClr val="FFFF00"/>
                          </a:highlight>
                          <a:latin typeface="Times New Roman"/>
                          <a:ea typeface="Times New Roman"/>
                          <a:cs typeface="Times New Roman"/>
                        </a:rPr>
                        <a:t>Gary Strahan</a:t>
                      </a:r>
                      <a:endParaRPr lang="en-US" sz="1400">
                        <a:effectLst/>
                        <a:latin typeface="Calibri"/>
                        <a:ea typeface="Times New Roman"/>
                        <a:cs typeface="Times New Roman"/>
                      </a:endParaRPr>
                    </a:p>
                  </a:txBody>
                  <a:tcPr marL="64049" marR="6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highlight>
                            <a:srgbClr val="FFFF00"/>
                          </a:highlight>
                          <a:latin typeface="Times New Roman"/>
                          <a:ea typeface="Times New Roman"/>
                          <a:cs typeface="Times New Roman"/>
                        </a:rPr>
                        <a:t>Level III ASNT Thermographer</a:t>
                      </a:r>
                      <a:endParaRPr lang="en-US" sz="1400">
                        <a:effectLst/>
                        <a:latin typeface="Calibri"/>
                        <a:ea typeface="Times New Roman"/>
                        <a:cs typeface="Times New Roman"/>
                      </a:endParaRPr>
                    </a:p>
                  </a:txBody>
                  <a:tcPr marL="64049" marR="6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236">
                <a:tc>
                  <a:txBody>
                    <a:bodyPr/>
                    <a:lstStyle/>
                    <a:p>
                      <a:pPr marL="0" marR="0">
                        <a:lnSpc>
                          <a:spcPct val="115000"/>
                        </a:lnSpc>
                        <a:spcBef>
                          <a:spcPts val="0"/>
                        </a:spcBef>
                        <a:spcAft>
                          <a:spcPts val="0"/>
                        </a:spcAft>
                      </a:pPr>
                      <a:r>
                        <a:rPr lang="en-US" sz="1800">
                          <a:effectLst/>
                          <a:highlight>
                            <a:srgbClr val="FFFF00"/>
                          </a:highlight>
                          <a:latin typeface="Times New Roman"/>
                          <a:ea typeface="Times New Roman"/>
                          <a:cs typeface="Times New Roman"/>
                        </a:rPr>
                        <a:t>2:00pm-3:00pm</a:t>
                      </a:r>
                      <a:endParaRPr lang="en-US" sz="1400">
                        <a:effectLst/>
                        <a:latin typeface="Calibri"/>
                        <a:ea typeface="Times New Roman"/>
                        <a:cs typeface="Times New Roman"/>
                      </a:endParaRPr>
                    </a:p>
                  </a:txBody>
                  <a:tcPr marL="64049" marR="6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highlight>
                            <a:srgbClr val="FFFF00"/>
                          </a:highlight>
                          <a:latin typeface="Times New Roman"/>
                          <a:ea typeface="Times New Roman"/>
                          <a:cs typeface="Times New Roman"/>
                        </a:rPr>
                        <a:t>TIR Cameras Applications    and System Costs</a:t>
                      </a:r>
                      <a:endParaRPr lang="en-US" sz="1400">
                        <a:effectLst/>
                        <a:latin typeface="Calibri"/>
                        <a:ea typeface="Times New Roman"/>
                        <a:cs typeface="Times New Roman"/>
                      </a:endParaRPr>
                    </a:p>
                  </a:txBody>
                  <a:tcPr marL="64049" marR="6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highlight>
                            <a:srgbClr val="FFFF00"/>
                          </a:highlight>
                          <a:latin typeface="Times New Roman"/>
                          <a:ea typeface="Times New Roman"/>
                          <a:cs typeface="Times New Roman"/>
                        </a:rPr>
                        <a:t>Gary Strahan</a:t>
                      </a:r>
                      <a:endParaRPr lang="en-US" sz="1400">
                        <a:effectLst/>
                        <a:latin typeface="Calibri"/>
                        <a:ea typeface="Times New Roman"/>
                        <a:cs typeface="Times New Roman"/>
                      </a:endParaRPr>
                    </a:p>
                  </a:txBody>
                  <a:tcPr marL="64049" marR="6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highlight>
                            <a:srgbClr val="FFFF00"/>
                          </a:highlight>
                          <a:latin typeface="Times New Roman"/>
                          <a:ea typeface="Times New Roman"/>
                          <a:cs typeface="Times New Roman"/>
                        </a:rPr>
                        <a:t>Instructor of Infrared Thermography and President of </a:t>
                      </a:r>
                      <a:endParaRPr lang="en-US" sz="1400">
                        <a:effectLst/>
                        <a:latin typeface="Calibri"/>
                        <a:ea typeface="Times New Roman"/>
                        <a:cs typeface="Times New Roman"/>
                      </a:endParaRPr>
                    </a:p>
                    <a:p>
                      <a:pPr marL="0" marR="0">
                        <a:lnSpc>
                          <a:spcPct val="115000"/>
                        </a:lnSpc>
                        <a:spcBef>
                          <a:spcPts val="0"/>
                        </a:spcBef>
                        <a:spcAft>
                          <a:spcPts val="0"/>
                        </a:spcAft>
                      </a:pPr>
                      <a:r>
                        <a:rPr lang="en-US" sz="1800">
                          <a:effectLst/>
                          <a:highlight>
                            <a:srgbClr val="FFFF00"/>
                          </a:highlight>
                          <a:latin typeface="Times New Roman"/>
                          <a:ea typeface="Times New Roman"/>
                          <a:cs typeface="Times New Roman"/>
                        </a:rPr>
                        <a:t>infraredcamerasinc.com</a:t>
                      </a:r>
                      <a:endParaRPr lang="en-US" sz="1400">
                        <a:effectLst/>
                        <a:latin typeface="Calibri"/>
                        <a:ea typeface="Times New Roman"/>
                        <a:cs typeface="Times New Roman"/>
                      </a:endParaRPr>
                    </a:p>
                  </a:txBody>
                  <a:tcPr marL="64049" marR="6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847">
                <a:tc>
                  <a:txBody>
                    <a:bodyPr/>
                    <a:lstStyle/>
                    <a:p>
                      <a:pPr marL="0" marR="0">
                        <a:lnSpc>
                          <a:spcPct val="115000"/>
                        </a:lnSpc>
                        <a:spcBef>
                          <a:spcPts val="0"/>
                        </a:spcBef>
                        <a:spcAft>
                          <a:spcPts val="0"/>
                        </a:spcAft>
                      </a:pPr>
                      <a:r>
                        <a:rPr lang="en-US" sz="1800" b="1">
                          <a:solidFill>
                            <a:srgbClr val="FF0000"/>
                          </a:solidFill>
                          <a:effectLst/>
                          <a:latin typeface="Times New Roman"/>
                          <a:ea typeface="Times New Roman"/>
                          <a:cs typeface="Times New Roman"/>
                        </a:rPr>
                        <a:t>3:00pm-3:30pm</a:t>
                      </a:r>
                      <a:endParaRPr lang="en-US" sz="1400" b="1">
                        <a:solidFill>
                          <a:srgbClr val="FF0000"/>
                        </a:solidFill>
                        <a:effectLst/>
                        <a:latin typeface="Calibri"/>
                        <a:ea typeface="Times New Roman"/>
                        <a:cs typeface="Times New Roman"/>
                      </a:endParaRPr>
                    </a:p>
                  </a:txBody>
                  <a:tcPr marL="64049" marR="6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solidFill>
                            <a:srgbClr val="FF0000"/>
                          </a:solidFill>
                          <a:effectLst/>
                          <a:latin typeface="Times New Roman"/>
                          <a:ea typeface="Times New Roman"/>
                          <a:cs typeface="Times New Roman"/>
                        </a:rPr>
                        <a:t>Coffee break</a:t>
                      </a:r>
                      <a:endParaRPr lang="en-US" sz="1400" b="1">
                        <a:solidFill>
                          <a:srgbClr val="FF0000"/>
                        </a:solidFill>
                        <a:effectLst/>
                        <a:latin typeface="Calibri"/>
                        <a:ea typeface="Times New Roman"/>
                        <a:cs typeface="Times New Roman"/>
                      </a:endParaRPr>
                    </a:p>
                  </a:txBody>
                  <a:tcPr marL="64049" marR="6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solidFill>
                            <a:srgbClr val="FF0000"/>
                          </a:solidFill>
                          <a:effectLst/>
                          <a:latin typeface="Times New Roman"/>
                          <a:ea typeface="Times New Roman"/>
                          <a:cs typeface="Times New Roman"/>
                        </a:rPr>
                        <a:t> </a:t>
                      </a:r>
                      <a:endParaRPr lang="en-US" sz="1400" b="1">
                        <a:solidFill>
                          <a:srgbClr val="FF0000"/>
                        </a:solidFill>
                        <a:effectLst/>
                        <a:latin typeface="Calibri"/>
                        <a:ea typeface="Times New Roman"/>
                        <a:cs typeface="Times New Roman"/>
                      </a:endParaRPr>
                    </a:p>
                  </a:txBody>
                  <a:tcPr marL="64049" marR="6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solidFill>
                            <a:srgbClr val="FF0000"/>
                          </a:solidFill>
                          <a:effectLst/>
                          <a:latin typeface="Times New Roman"/>
                          <a:ea typeface="Times New Roman"/>
                          <a:cs typeface="Times New Roman"/>
                        </a:rPr>
                        <a:t>Provided</a:t>
                      </a:r>
                      <a:endParaRPr lang="en-US" sz="1400" b="1" dirty="0">
                        <a:solidFill>
                          <a:srgbClr val="FF0000"/>
                        </a:solidFill>
                        <a:effectLst/>
                        <a:latin typeface="Calibri"/>
                        <a:ea typeface="Times New Roman"/>
                        <a:cs typeface="Times New Roman"/>
                      </a:endParaRPr>
                    </a:p>
                  </a:txBody>
                  <a:tcPr marL="64049" marR="6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7389">
                <a:tc>
                  <a:txBody>
                    <a:bodyPr/>
                    <a:lstStyle/>
                    <a:p>
                      <a:pPr marL="0" marR="0">
                        <a:lnSpc>
                          <a:spcPct val="115000"/>
                        </a:lnSpc>
                        <a:spcBef>
                          <a:spcPts val="0"/>
                        </a:spcBef>
                        <a:spcAft>
                          <a:spcPts val="0"/>
                        </a:spcAft>
                      </a:pPr>
                      <a:r>
                        <a:rPr lang="en-US" sz="1800">
                          <a:effectLst/>
                          <a:latin typeface="Times New Roman"/>
                          <a:ea typeface="Times New Roman"/>
                          <a:cs typeface="Times New Roman"/>
                        </a:rPr>
                        <a:t>3:30pm-4:15pm</a:t>
                      </a:r>
                      <a:endParaRPr lang="en-US" sz="1400">
                        <a:effectLst/>
                        <a:latin typeface="Calibri"/>
                        <a:ea typeface="Times New Roman"/>
                        <a:cs typeface="Times New Roman"/>
                      </a:endParaRPr>
                    </a:p>
                  </a:txBody>
                  <a:tcPr marL="64049" marR="6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a:ea typeface="Times New Roman"/>
                          <a:cs typeface="Times New Roman"/>
                        </a:rPr>
                        <a:t>SUAS TIR payload development: integration and payload management architecture</a:t>
                      </a:r>
                      <a:endParaRPr lang="en-US" sz="1400">
                        <a:effectLst/>
                        <a:latin typeface="Calibri"/>
                        <a:ea typeface="Times New Roman"/>
                        <a:cs typeface="Times New Roman"/>
                      </a:endParaRPr>
                    </a:p>
                  </a:txBody>
                  <a:tcPr marL="64049" marR="6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a:ea typeface="Times New Roman"/>
                          <a:cs typeface="Times New Roman"/>
                        </a:rPr>
                        <a:t>Cal Coopmans</a:t>
                      </a:r>
                      <a:endParaRPr lang="en-US" sz="1400">
                        <a:effectLst/>
                        <a:latin typeface="Calibri"/>
                        <a:ea typeface="Times New Roman"/>
                        <a:cs typeface="Times New Roman"/>
                      </a:endParaRPr>
                    </a:p>
                  </a:txBody>
                  <a:tcPr marL="64049" marR="6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a:ea typeface="Times New Roman"/>
                          <a:cs typeface="Times New Roman"/>
                        </a:rPr>
                        <a:t>AggieAir platform integration details and airborne TIR payload module development</a:t>
                      </a:r>
                      <a:endParaRPr lang="en-US" sz="1400">
                        <a:effectLst/>
                        <a:latin typeface="Calibri"/>
                        <a:ea typeface="Times New Roman"/>
                        <a:cs typeface="Times New Roman"/>
                      </a:endParaRPr>
                    </a:p>
                  </a:txBody>
                  <a:tcPr marL="64049" marR="6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5542">
                <a:tc>
                  <a:txBody>
                    <a:bodyPr/>
                    <a:lstStyle/>
                    <a:p>
                      <a:pPr marL="0" marR="0">
                        <a:lnSpc>
                          <a:spcPct val="115000"/>
                        </a:lnSpc>
                        <a:spcBef>
                          <a:spcPts val="0"/>
                        </a:spcBef>
                        <a:spcAft>
                          <a:spcPts val="0"/>
                        </a:spcAft>
                      </a:pPr>
                      <a:r>
                        <a:rPr lang="en-US" sz="1800">
                          <a:effectLst/>
                          <a:latin typeface="Times New Roman"/>
                          <a:ea typeface="Times New Roman"/>
                          <a:cs typeface="Times New Roman"/>
                        </a:rPr>
                        <a:t>4:15pm-5:00pm</a:t>
                      </a:r>
                      <a:endParaRPr lang="en-US" sz="1400">
                        <a:effectLst/>
                        <a:latin typeface="Calibri"/>
                        <a:ea typeface="Times New Roman"/>
                        <a:cs typeface="Times New Roman"/>
                      </a:endParaRPr>
                    </a:p>
                  </a:txBody>
                  <a:tcPr marL="64049" marR="6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UAV TIR PRS Applications: Field Flight Test Results</a:t>
                      </a:r>
                      <a:endParaRPr lang="en-US" sz="1400" dirty="0">
                        <a:effectLst/>
                        <a:latin typeface="Calibri"/>
                        <a:ea typeface="Times New Roman"/>
                        <a:cs typeface="Times New Roman"/>
                      </a:endParaRPr>
                    </a:p>
                  </a:txBody>
                  <a:tcPr marL="64049" marR="6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a:ea typeface="Times New Roman"/>
                          <a:cs typeface="Times New Roman"/>
                        </a:rPr>
                        <a:t>Austin Jensen</a:t>
                      </a:r>
                      <a:endParaRPr lang="en-US" sz="1400">
                        <a:effectLst/>
                        <a:latin typeface="Calibri"/>
                        <a:ea typeface="Times New Roman"/>
                        <a:cs typeface="Times New Roman"/>
                      </a:endParaRPr>
                    </a:p>
                  </a:txBody>
                  <a:tcPr marL="64049" marR="6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a:ea typeface="Times New Roman"/>
                          <a:cs typeface="Times New Roman"/>
                        </a:rPr>
                        <a:t>Some initial exciting flight results and future flight missions </a:t>
                      </a:r>
                      <a:endParaRPr lang="en-US" sz="1400">
                        <a:effectLst/>
                        <a:latin typeface="Calibri"/>
                        <a:ea typeface="Times New Roman"/>
                        <a:cs typeface="Times New Roman"/>
                      </a:endParaRPr>
                    </a:p>
                  </a:txBody>
                  <a:tcPr marL="64049" marR="6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1084">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5:00pm-6:00pm</a:t>
                      </a:r>
                      <a:endParaRPr lang="en-US" sz="1400" dirty="0">
                        <a:effectLst/>
                        <a:latin typeface="Calibri"/>
                        <a:ea typeface="Times New Roman"/>
                        <a:cs typeface="Times New Roman"/>
                      </a:endParaRPr>
                    </a:p>
                  </a:txBody>
                  <a:tcPr marL="64049" marR="6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Roundtable discussions and mind-storming on the future of low-cost UAV based PRS: </a:t>
                      </a:r>
                      <a:r>
                        <a:rPr lang="en-US" sz="1800" dirty="0">
                          <a:effectLst/>
                          <a:highlight>
                            <a:srgbClr val="FFFF00"/>
                          </a:highlight>
                          <a:latin typeface="Times New Roman"/>
                          <a:ea typeface="Times New Roman"/>
                          <a:cs typeface="Times New Roman"/>
                        </a:rPr>
                        <a:t>From Multispectral to </a:t>
                      </a:r>
                      <a:r>
                        <a:rPr lang="en-US" sz="1800" dirty="0" err="1">
                          <a:effectLst/>
                          <a:highlight>
                            <a:srgbClr val="FFFF00"/>
                          </a:highlight>
                          <a:latin typeface="Times New Roman"/>
                          <a:ea typeface="Times New Roman"/>
                          <a:cs typeface="Times New Roman"/>
                        </a:rPr>
                        <a:t>Hyperspectral</a:t>
                      </a:r>
                      <a:r>
                        <a:rPr lang="en-US" sz="1800" dirty="0">
                          <a:effectLst/>
                          <a:highlight>
                            <a:srgbClr val="FFFF00"/>
                          </a:highlight>
                          <a:latin typeface="Times New Roman"/>
                          <a:ea typeface="Times New Roman"/>
                          <a:cs typeface="Times New Roman"/>
                        </a:rPr>
                        <a:t> or back? </a:t>
                      </a:r>
                      <a:r>
                        <a:rPr lang="en-US" sz="1800" dirty="0" err="1">
                          <a:effectLst/>
                          <a:highlight>
                            <a:srgbClr val="FFFF00"/>
                          </a:highlight>
                          <a:latin typeface="Times New Roman"/>
                          <a:ea typeface="Times New Roman"/>
                          <a:cs typeface="Times New Roman"/>
                        </a:rPr>
                        <a:t>Swarmspectral</a:t>
                      </a:r>
                      <a:r>
                        <a:rPr lang="en-US" sz="1800" dirty="0">
                          <a:effectLst/>
                          <a:highlight>
                            <a:srgbClr val="FFFF00"/>
                          </a:highlight>
                          <a:latin typeface="Times New Roman"/>
                          <a:ea typeface="Times New Roman"/>
                          <a:cs typeface="Times New Roman"/>
                        </a:rPr>
                        <a:t>?</a:t>
                      </a:r>
                      <a:endParaRPr lang="en-US" sz="1400" dirty="0">
                        <a:effectLst/>
                        <a:latin typeface="Calibri"/>
                        <a:ea typeface="Times New Roman"/>
                        <a:cs typeface="Times New Roman"/>
                      </a:endParaRPr>
                    </a:p>
                  </a:txBody>
                  <a:tcPr marL="64049" marR="6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Everyone</a:t>
                      </a:r>
                      <a:endParaRPr lang="en-US" sz="1400" dirty="0">
                        <a:effectLst/>
                        <a:latin typeface="Calibri"/>
                        <a:ea typeface="Times New Roman"/>
                        <a:cs typeface="Times New Roman"/>
                      </a:endParaRPr>
                    </a:p>
                  </a:txBody>
                  <a:tcPr marL="64049" marR="6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solidFill>
                            <a:srgbClr val="FF0000"/>
                          </a:solidFill>
                          <a:effectLst/>
                          <a:latin typeface="Times New Roman"/>
                          <a:ea typeface="Times New Roman"/>
                          <a:cs typeface="Times New Roman"/>
                        </a:rPr>
                        <a:t>Bonus session</a:t>
                      </a:r>
                      <a:endParaRPr lang="en-US" sz="1600" b="1" dirty="0">
                        <a:solidFill>
                          <a:srgbClr val="FF0000"/>
                        </a:solidFill>
                        <a:effectLst/>
                        <a:latin typeface="Calibri"/>
                        <a:ea typeface="Times New Roman"/>
                        <a:cs typeface="Times New Roman"/>
                      </a:endParaRPr>
                    </a:p>
                  </a:txBody>
                  <a:tcPr marL="64049" marR="6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Footer Placeholder 7"/>
          <p:cNvSpPr>
            <a:spLocks noGrp="1"/>
          </p:cNvSpPr>
          <p:nvPr>
            <p:ph type="ftr" sz="quarter" idx="11"/>
          </p:nvPr>
        </p:nvSpPr>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400" smtClean="0">
                <a:latin typeface="Times New Roman" pitchFamily="18" charset="0"/>
              </a:rPr>
              <a:t>ICUAS14 Tutoria T1. Emerging SUAS Technology for Precision Ag Applications</a:t>
            </a:r>
            <a:endParaRPr lang="en-US" sz="1400">
              <a:latin typeface="Times New Roman" pitchFamily="18" charset="0"/>
            </a:endParaRPr>
          </a:p>
        </p:txBody>
      </p:sp>
      <p:sp>
        <p:nvSpPr>
          <p:cNvPr id="9" name="Slide Number Placeholder 8"/>
          <p:cNvSpPr>
            <a:spLocks noGrp="1"/>
          </p:cNvSpPr>
          <p:nvPr>
            <p:ph type="sldNum" sz="quarter" idx="12"/>
          </p:nvPr>
        </p:nvSpPr>
        <p:spPr/>
        <p:txBody>
          <a:bodyPr/>
          <a:lstStyle/>
          <a:p>
            <a:pPr>
              <a:defRPr/>
            </a:pPr>
            <a:r>
              <a:rPr lang="en-US" smtClean="0"/>
              <a:t>Slide-</a:t>
            </a:r>
            <a:fld id="{BFD608B4-E4CC-4AF1-AFC5-E8C52AC8D1D8}" type="slidenum">
              <a:rPr lang="en-US" smtClean="0"/>
              <a:pPr>
                <a:defRPr/>
              </a:pPr>
              <a:t>18</a:t>
            </a:fld>
            <a:r>
              <a:rPr lang="en-US" smtClean="0"/>
              <a:t> of 1024</a:t>
            </a:r>
            <a:endParaRPr lang="en-US"/>
          </a:p>
        </p:txBody>
      </p:sp>
      <p:sp>
        <p:nvSpPr>
          <p:cNvPr id="2" name="Date Placeholder 1"/>
          <p:cNvSpPr>
            <a:spLocks noGrp="1"/>
          </p:cNvSpPr>
          <p:nvPr>
            <p:ph type="dt" sz="half" idx="10"/>
          </p:nvPr>
        </p:nvSpPr>
        <p:spPr/>
        <p:txBody>
          <a:bodyPr/>
          <a:lstStyle/>
          <a:p>
            <a:pPr>
              <a:defRPr/>
            </a:pPr>
            <a:r>
              <a:rPr lang="en-US" smtClean="0"/>
              <a:t>05/27/2014</a:t>
            </a:r>
            <a:endParaRPr lang="en-US"/>
          </a:p>
        </p:txBody>
      </p:sp>
    </p:spTree>
    <p:extLst>
      <p:ext uri="{BB962C8B-B14F-4D97-AF65-F5344CB8AC3E}">
        <p14:creationId xmlns:p14="http://schemas.microsoft.com/office/powerpoint/2010/main" val="230139414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908720"/>
            <a:ext cx="9144000" cy="1296987"/>
          </a:xfrm>
        </p:spPr>
        <p:txBody>
          <a:bodyPr/>
          <a:lstStyle/>
          <a:p>
            <a:r>
              <a:rPr lang="en-US" sz="4800" b="1" cap="all" spc="-150" dirty="0" smtClean="0">
                <a:solidFill>
                  <a:schemeClr val="tx1"/>
                </a:solidFill>
                <a:effectLst>
                  <a:outerShdw blurRad="38100" dist="38100" dir="2700000" algn="tl">
                    <a:srgbClr val="000000">
                      <a:alpha val="43137"/>
                    </a:srgbClr>
                  </a:outerShdw>
                </a:effectLst>
              </a:rPr>
              <a:t>ICUAS2013 Tutorial T4</a:t>
            </a:r>
            <a:br>
              <a:rPr lang="en-US" sz="4800" b="1" cap="all" spc="-150" dirty="0" smtClean="0">
                <a:solidFill>
                  <a:schemeClr val="tx1"/>
                </a:solidFill>
                <a:effectLst>
                  <a:outerShdw blurRad="38100" dist="38100" dir="2700000" algn="tl">
                    <a:srgbClr val="000000">
                      <a:alpha val="43137"/>
                    </a:srgbClr>
                  </a:outerShdw>
                </a:effectLst>
              </a:rPr>
            </a:br>
            <a:r>
              <a:rPr lang="en-US" sz="3600" b="1" cap="all" spc="-150" dirty="0" smtClean="0">
                <a:solidFill>
                  <a:srgbClr val="FF0000"/>
                </a:solidFill>
              </a:rPr>
              <a:t>SUAS </a:t>
            </a:r>
            <a:r>
              <a:rPr lang="en-US" sz="3600" b="1" cap="all" spc="-150" dirty="0">
                <a:solidFill>
                  <a:srgbClr val="FF0000"/>
                </a:solidFill>
              </a:rPr>
              <a:t>Airworthiness, Architecture, and Human Factors</a:t>
            </a:r>
            <a:endParaRPr lang="en-US" sz="1400" b="1" dirty="0" smtClean="0">
              <a:solidFill>
                <a:srgbClr val="FF0000"/>
              </a:solidFill>
              <a:ea typeface="宋体" pitchFamily="2" charset="-122"/>
              <a:cs typeface="Times New Roman" pitchFamily="18" charset="0"/>
            </a:endParaRPr>
          </a:p>
        </p:txBody>
      </p:sp>
      <p:sp>
        <p:nvSpPr>
          <p:cNvPr id="2051" name="Rectangle 3"/>
          <p:cNvSpPr>
            <a:spLocks noGrp="1" noChangeArrowheads="1"/>
          </p:cNvSpPr>
          <p:nvPr>
            <p:ph type="subTitle" idx="1"/>
          </p:nvPr>
        </p:nvSpPr>
        <p:spPr>
          <a:xfrm>
            <a:off x="0" y="3140968"/>
            <a:ext cx="9144000" cy="2808311"/>
          </a:xfrm>
        </p:spPr>
        <p:txBody>
          <a:bodyPr/>
          <a:lstStyle/>
          <a:p>
            <a:pPr eaLnBrk="1" hangingPunct="1">
              <a:lnSpc>
                <a:spcPct val="90000"/>
              </a:lnSpc>
            </a:pPr>
            <a:r>
              <a:rPr lang="en-US" sz="2400" dirty="0" smtClean="0"/>
              <a:t>YangQuan Chen, Ph.D., Director, </a:t>
            </a:r>
          </a:p>
          <a:p>
            <a:pPr eaLnBrk="1" hangingPunct="1">
              <a:lnSpc>
                <a:spcPct val="90000"/>
              </a:lnSpc>
            </a:pPr>
            <a:r>
              <a:rPr lang="en-US" sz="2400" b="1" cap="all" spc="-150" dirty="0" smtClean="0">
                <a:solidFill>
                  <a:srgbClr val="00FF00"/>
                </a:solidFill>
                <a:effectLst>
                  <a:outerShdw blurRad="38100" dist="38100" dir="2700000" algn="tl">
                    <a:srgbClr val="000000">
                      <a:alpha val="43137"/>
                    </a:srgbClr>
                  </a:outerShdw>
                </a:effectLst>
                <a:latin typeface="Belgium" pitchFamily="82" charset="0"/>
              </a:rPr>
              <a:t>MESA </a:t>
            </a:r>
            <a:r>
              <a:rPr lang="en-US" sz="2400" b="1" dirty="0" smtClean="0"/>
              <a:t>(Mechatronics, Embedded Systems and Automation)</a:t>
            </a:r>
            <a:r>
              <a:rPr lang="en-US" sz="2400" b="1" cap="all" spc="-150" dirty="0" smtClean="0">
                <a:solidFill>
                  <a:srgbClr val="00FF00"/>
                </a:solidFill>
                <a:effectLst>
                  <a:outerShdw blurRad="38100" dist="38100" dir="2700000" algn="tl">
                    <a:srgbClr val="000000">
                      <a:alpha val="43137"/>
                    </a:srgbClr>
                  </a:outerShdw>
                </a:effectLst>
                <a:latin typeface="Belgium" pitchFamily="82" charset="0"/>
              </a:rPr>
              <a:t>Lab</a:t>
            </a:r>
            <a:endParaRPr lang="en-US" sz="2400" b="1" spc="300" dirty="0" smtClean="0">
              <a:solidFill>
                <a:srgbClr val="00FF00"/>
              </a:solidFill>
              <a:latin typeface="Mistral" pitchFamily="66" charset="0"/>
            </a:endParaRPr>
          </a:p>
          <a:p>
            <a:pPr eaLnBrk="1" hangingPunct="1">
              <a:lnSpc>
                <a:spcPct val="90000"/>
              </a:lnSpc>
            </a:pPr>
            <a:r>
              <a:rPr lang="en-US" sz="2400" b="1" dirty="0" smtClean="0"/>
              <a:t>MEAM/EECS, School of Engineering,</a:t>
            </a:r>
          </a:p>
          <a:p>
            <a:pPr eaLnBrk="1" hangingPunct="1">
              <a:lnSpc>
                <a:spcPct val="90000"/>
              </a:lnSpc>
            </a:pPr>
            <a:r>
              <a:rPr lang="en-US" sz="2400" b="1" dirty="0" smtClean="0"/>
              <a:t>University of California, Merced</a:t>
            </a:r>
            <a:endParaRPr lang="en-US" sz="2400" dirty="0" smtClean="0"/>
          </a:p>
          <a:p>
            <a:pPr eaLnBrk="1" hangingPunct="1">
              <a:lnSpc>
                <a:spcPct val="90000"/>
              </a:lnSpc>
            </a:pPr>
            <a:r>
              <a:rPr lang="en-US" sz="2400" b="1" dirty="0" smtClean="0"/>
              <a:t>E</a:t>
            </a:r>
            <a:r>
              <a:rPr lang="en-US" sz="2400" dirty="0" smtClean="0"/>
              <a:t>: </a:t>
            </a:r>
            <a:r>
              <a:rPr lang="en-US" sz="2400" dirty="0" smtClean="0">
                <a:latin typeface="Garamond" pitchFamily="18" charset="0"/>
              </a:rPr>
              <a:t>yqchen@ieee.org</a:t>
            </a:r>
            <a:r>
              <a:rPr lang="en-US" sz="2400" dirty="0" smtClean="0"/>
              <a:t>; </a:t>
            </a:r>
            <a:r>
              <a:rPr lang="en-US" sz="2400" i="1" dirty="0" smtClean="0"/>
              <a:t>or</a:t>
            </a:r>
            <a:r>
              <a:rPr lang="en-US" sz="2400" dirty="0" smtClean="0"/>
              <a:t>, yangquan.chen@ucmerced.edu</a:t>
            </a:r>
          </a:p>
          <a:p>
            <a:pPr eaLnBrk="1" hangingPunct="1">
              <a:lnSpc>
                <a:spcPct val="90000"/>
              </a:lnSpc>
            </a:pPr>
            <a:r>
              <a:rPr lang="en-US" sz="2400" b="1" dirty="0" smtClean="0"/>
              <a:t>T</a:t>
            </a:r>
            <a:r>
              <a:rPr lang="en-US" sz="2400" dirty="0" smtClean="0"/>
              <a:t>: (</a:t>
            </a:r>
            <a:r>
              <a:rPr lang="en-US" sz="2400" dirty="0" smtClean="0">
                <a:sym typeface="Wingdings" pitchFamily="2" charset="2"/>
              </a:rPr>
              <a:t>209)228-4672; </a:t>
            </a:r>
            <a:r>
              <a:rPr lang="en-US" sz="2400" b="1" dirty="0" smtClean="0">
                <a:sym typeface="Wingdings" pitchFamily="2" charset="2"/>
              </a:rPr>
              <a:t>O</a:t>
            </a:r>
            <a:r>
              <a:rPr lang="en-US" sz="2400" dirty="0" smtClean="0">
                <a:sym typeface="Wingdings" pitchFamily="2" charset="2"/>
              </a:rPr>
              <a:t>: SE1-254; </a:t>
            </a:r>
            <a:r>
              <a:rPr lang="en-US" sz="2400" b="1" dirty="0" smtClean="0">
                <a:sym typeface="Wingdings" pitchFamily="2" charset="2"/>
              </a:rPr>
              <a:t>Lab</a:t>
            </a:r>
            <a:r>
              <a:rPr lang="en-US" sz="2400" dirty="0" smtClean="0">
                <a:sym typeface="Wingdings" pitchFamily="2" charset="2"/>
              </a:rPr>
              <a:t>: CASENG 820 (</a:t>
            </a:r>
            <a:r>
              <a:rPr lang="en-US" sz="2400" b="1" dirty="0" smtClean="0">
                <a:sym typeface="Wingdings" pitchFamily="2" charset="2"/>
              </a:rPr>
              <a:t>T</a:t>
            </a:r>
            <a:r>
              <a:rPr lang="en-US" sz="2400" dirty="0" smtClean="0">
                <a:sym typeface="Wingdings" pitchFamily="2" charset="2"/>
              </a:rPr>
              <a:t>: 228-4398)</a:t>
            </a:r>
            <a:endParaRPr lang="en-US" sz="1800" b="1" dirty="0" smtClean="0"/>
          </a:p>
          <a:p>
            <a:pPr eaLnBrk="1" hangingPunct="1">
              <a:lnSpc>
                <a:spcPct val="90000"/>
              </a:lnSpc>
            </a:pPr>
            <a:endParaRPr lang="en-US" sz="2000" dirty="0" smtClean="0"/>
          </a:p>
        </p:txBody>
      </p:sp>
      <p:sp>
        <p:nvSpPr>
          <p:cNvPr id="2052" name="Text Box 4"/>
          <p:cNvSpPr txBox="1">
            <a:spLocks noChangeArrowheads="1"/>
          </p:cNvSpPr>
          <p:nvPr/>
        </p:nvSpPr>
        <p:spPr bwMode="auto">
          <a:xfrm>
            <a:off x="-1588" y="5844173"/>
            <a:ext cx="91455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dirty="0" smtClean="0">
                <a:latin typeface="Times New Roman" pitchFamily="18" charset="0"/>
              </a:rPr>
              <a:t>May 28, 2013. </a:t>
            </a:r>
            <a:r>
              <a:rPr lang="en-US" smtClean="0">
                <a:latin typeface="Times New Roman" pitchFamily="18" charset="0"/>
              </a:rPr>
              <a:t>Tuesday 9:00AM-1:00PM</a:t>
            </a:r>
            <a:endParaRPr lang="en-US" dirty="0" smtClean="0">
              <a:latin typeface="Times New Roman" pitchFamily="18" charset="0"/>
            </a:endParaRPr>
          </a:p>
          <a:p>
            <a:pPr algn="ctr"/>
            <a:r>
              <a:rPr lang="en-US" dirty="0" smtClean="0"/>
              <a:t>Room </a:t>
            </a:r>
            <a:r>
              <a:rPr lang="en-US" dirty="0"/>
              <a:t>New </a:t>
            </a:r>
            <a:r>
              <a:rPr lang="en-US" dirty="0" smtClean="0"/>
              <a:t>York, Grand </a:t>
            </a:r>
            <a:r>
              <a:rPr lang="en-US" dirty="0"/>
              <a:t>Hyatt Atlanta, Atlanta, </a:t>
            </a:r>
            <a:r>
              <a:rPr lang="en-US" dirty="0" smtClean="0"/>
              <a:t>GA, USA</a:t>
            </a:r>
            <a:endParaRPr lang="en-US" sz="2800" b="1" dirty="0">
              <a:latin typeface="Garamond" pitchFamily="18" charset="0"/>
            </a:endParaRPr>
          </a:p>
        </p:txBody>
      </p:sp>
    </p:spTree>
    <p:extLst>
      <p:ext uri="{BB962C8B-B14F-4D97-AF65-F5344CB8AC3E}">
        <p14:creationId xmlns:p14="http://schemas.microsoft.com/office/powerpoint/2010/main" val="3658505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15" y="548680"/>
            <a:ext cx="9144000" cy="431577"/>
          </a:xfrm>
        </p:spPr>
        <p:txBody>
          <a:bodyPr/>
          <a:lstStyle/>
          <a:p>
            <a:r>
              <a:rPr lang="en-US" dirty="0" smtClean="0"/>
              <a:t>Agenda</a:t>
            </a:r>
            <a:endParaRPr lang="en-US" dirty="0"/>
          </a:p>
        </p:txBody>
      </p:sp>
      <p:sp>
        <p:nvSpPr>
          <p:cNvPr id="4" name="Date Placeholder 3"/>
          <p:cNvSpPr>
            <a:spLocks noGrp="1"/>
          </p:cNvSpPr>
          <p:nvPr>
            <p:ph type="dt" sz="half" idx="10"/>
          </p:nvPr>
        </p:nvSpPr>
        <p:spPr/>
        <p:txBody>
          <a:bodyPr/>
          <a:lstStyle/>
          <a:p>
            <a:pPr>
              <a:defRPr/>
            </a:pPr>
            <a:r>
              <a:rPr lang="en-US" smtClean="0"/>
              <a:t>05/27/2014</a:t>
            </a:r>
            <a:endParaRPr lang="en-US"/>
          </a:p>
        </p:txBody>
      </p:sp>
      <p:sp>
        <p:nvSpPr>
          <p:cNvPr id="5" name="Footer Placeholder 4"/>
          <p:cNvSpPr>
            <a:spLocks noGrp="1"/>
          </p:cNvSpPr>
          <p:nvPr>
            <p:ph type="ftr" sz="quarter" idx="11"/>
          </p:nvPr>
        </p:nvSpPr>
        <p:spPr/>
        <p:txBody>
          <a:bodyPr/>
          <a:lstStyle/>
          <a:p>
            <a:pPr>
              <a:defRPr/>
            </a:pPr>
            <a:r>
              <a:rPr lang="en-US" smtClean="0"/>
              <a:t>ICUAS14 Tutoria T1. Emerging SUAS Technology for Precision Ag Applications</a:t>
            </a:r>
            <a:endParaRPr lang="en-US"/>
          </a:p>
        </p:txBody>
      </p:sp>
      <p:sp>
        <p:nvSpPr>
          <p:cNvPr id="6" name="Slide Number Placeholder 5"/>
          <p:cNvSpPr>
            <a:spLocks noGrp="1"/>
          </p:cNvSpPr>
          <p:nvPr>
            <p:ph type="sldNum" sz="quarter" idx="12"/>
          </p:nvPr>
        </p:nvSpPr>
        <p:spPr/>
        <p:txBody>
          <a:bodyPr/>
          <a:lstStyle/>
          <a:p>
            <a:pPr>
              <a:defRPr/>
            </a:pPr>
            <a:r>
              <a:rPr lang="en-US" smtClean="0"/>
              <a:t>Slide-</a:t>
            </a:r>
            <a:fld id="{5364909A-3F3E-460A-BC82-B071F2D46A2C}" type="slidenum">
              <a:rPr lang="en-US" smtClean="0"/>
              <a:pPr>
                <a:defRPr/>
              </a:pPr>
              <a:t>2</a:t>
            </a:fld>
            <a:r>
              <a:rPr lang="en-US" smtClean="0"/>
              <a:t>/1024</a:t>
            </a: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2613761299"/>
              </p:ext>
            </p:extLst>
          </p:nvPr>
        </p:nvGraphicFramePr>
        <p:xfrm>
          <a:off x="-36511" y="1196752"/>
          <a:ext cx="9206894" cy="5239136"/>
        </p:xfrm>
        <a:graphic>
          <a:graphicData uri="http://schemas.openxmlformats.org/drawingml/2006/table">
            <a:tbl>
              <a:tblPr firstRow="1" firstCol="1" bandRow="1"/>
              <a:tblGrid>
                <a:gridCol w="1944216"/>
                <a:gridCol w="3133996"/>
                <a:gridCol w="1708156"/>
                <a:gridCol w="2420526"/>
              </a:tblGrid>
              <a:tr h="299979">
                <a:tc>
                  <a:txBody>
                    <a:bodyPr/>
                    <a:lstStyle/>
                    <a:p>
                      <a:pPr marL="0" marR="0">
                        <a:lnSpc>
                          <a:spcPct val="115000"/>
                        </a:lnSpc>
                        <a:spcBef>
                          <a:spcPts val="0"/>
                        </a:spcBef>
                        <a:spcAft>
                          <a:spcPts val="0"/>
                        </a:spcAft>
                      </a:pPr>
                      <a:r>
                        <a:rPr lang="en-US" sz="1800" dirty="0">
                          <a:effectLst/>
                          <a:latin typeface="+mn-lt"/>
                          <a:ea typeface="SimSun"/>
                          <a:cs typeface="Times New Roman"/>
                        </a:rPr>
                        <a:t>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mn-lt"/>
                          <a:ea typeface="SimSun"/>
                          <a:cs typeface="Times New Roman"/>
                        </a:rPr>
                        <a:t>Topic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mn-lt"/>
                          <a:ea typeface="SimSun"/>
                          <a:cs typeface="Times New Roman"/>
                        </a:rPr>
                        <a:t>Presenter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mn-lt"/>
                          <a:ea typeface="SimSun"/>
                          <a:cs typeface="Times New Roman"/>
                        </a:rPr>
                        <a:t>Remarks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604">
                <a:tc>
                  <a:txBody>
                    <a:bodyPr/>
                    <a:lstStyle/>
                    <a:p>
                      <a:pPr marL="0" marR="0">
                        <a:lnSpc>
                          <a:spcPct val="115000"/>
                        </a:lnSpc>
                        <a:spcBef>
                          <a:spcPts val="0"/>
                        </a:spcBef>
                        <a:spcAft>
                          <a:spcPts val="0"/>
                        </a:spcAft>
                      </a:pPr>
                      <a:r>
                        <a:rPr lang="en-US" sz="1800" dirty="0" smtClean="0">
                          <a:effectLst/>
                          <a:latin typeface="+mn-lt"/>
                          <a:ea typeface="SimSun"/>
                          <a:cs typeface="Times New Roman"/>
                        </a:rPr>
                        <a:t>08:00am-08:45am</a:t>
                      </a:r>
                      <a:endParaRPr lang="en-US" sz="1800" dirty="0">
                        <a:effectLst/>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mn-lt"/>
                          <a:ea typeface="SimSun"/>
                          <a:cs typeface="Times New Roman"/>
                        </a:rPr>
                        <a:t>Introduction to each </a:t>
                      </a:r>
                      <a:r>
                        <a:rPr lang="en-US" sz="1800" dirty="0" smtClean="0">
                          <a:effectLst/>
                          <a:latin typeface="+mn-lt"/>
                          <a:ea typeface="SimSun"/>
                          <a:cs typeface="Times New Roman"/>
                        </a:rPr>
                        <a:t>other</a:t>
                      </a:r>
                      <a:endParaRPr lang="en-US" sz="1800" dirty="0">
                        <a:effectLst/>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mn-lt"/>
                          <a:ea typeface="SimSun"/>
                          <a:cs typeface="Times New Roman"/>
                        </a:rPr>
                        <a:t>Everyone</a:t>
                      </a:r>
                      <a:endParaRPr lang="en-US" sz="1800" dirty="0">
                        <a:effectLst/>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mn-lt"/>
                          <a:ea typeface="SimSun"/>
                          <a:cs typeface="Times New Roman"/>
                        </a:rPr>
                        <a:t>Dropbox </a:t>
                      </a:r>
                      <a:r>
                        <a:rPr lang="en-US" sz="1800" dirty="0" smtClean="0">
                          <a:effectLst/>
                          <a:latin typeface="+mn-lt"/>
                          <a:ea typeface="SimSun"/>
                          <a:cs typeface="Times New Roman"/>
                        </a:rPr>
                        <a:t>sharing</a:t>
                      </a:r>
                      <a:endParaRPr lang="en-US" sz="1800" dirty="0">
                        <a:effectLst/>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979">
                <a:tc>
                  <a:txBody>
                    <a:bodyPr/>
                    <a:lstStyle/>
                    <a:p>
                      <a:pPr marL="0" marR="0">
                        <a:lnSpc>
                          <a:spcPct val="115000"/>
                        </a:lnSpc>
                        <a:spcBef>
                          <a:spcPts val="0"/>
                        </a:spcBef>
                        <a:spcAft>
                          <a:spcPts val="0"/>
                        </a:spcAft>
                      </a:pPr>
                      <a:r>
                        <a:rPr lang="en-US" sz="1800" dirty="0" smtClean="0">
                          <a:effectLst/>
                          <a:latin typeface="+mn-lt"/>
                          <a:ea typeface="SimSun"/>
                          <a:cs typeface="Times New Roman"/>
                        </a:rPr>
                        <a:t>08:45am-09:00am</a:t>
                      </a:r>
                      <a:endParaRPr lang="en-US" sz="1800" dirty="0">
                        <a:effectLst/>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mn-lt"/>
                          <a:ea typeface="SimSun"/>
                          <a:cs typeface="Times New Roman"/>
                        </a:rPr>
                        <a:t>Introduction to tutorial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mn-lt"/>
                          <a:ea typeface="SimSun"/>
                          <a:cs typeface="Times New Roman"/>
                        </a:rPr>
                        <a:t>YangQuan Chen</a:t>
                      </a:r>
                      <a:endParaRPr lang="en-US" sz="1800" dirty="0">
                        <a:effectLst/>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mn-lt"/>
                          <a:ea typeface="SimSun"/>
                          <a:cs typeface="Times New Roman"/>
                        </a:rPr>
                        <a:t>Tutorial schedule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959">
                <a:tc>
                  <a:txBody>
                    <a:bodyPr/>
                    <a:lstStyle/>
                    <a:p>
                      <a:pPr marL="0" marR="0">
                        <a:lnSpc>
                          <a:spcPct val="115000"/>
                        </a:lnSpc>
                        <a:spcBef>
                          <a:spcPts val="0"/>
                        </a:spcBef>
                        <a:spcAft>
                          <a:spcPts val="0"/>
                        </a:spcAft>
                      </a:pPr>
                      <a:r>
                        <a:rPr lang="en-US" sz="1800" dirty="0" smtClean="0">
                          <a:effectLst/>
                          <a:latin typeface="+mn-lt"/>
                          <a:ea typeface="SimSun"/>
                          <a:cs typeface="Times New Roman"/>
                        </a:rPr>
                        <a:t>09:00am- 09:30am</a:t>
                      </a:r>
                      <a:endParaRPr lang="en-US" sz="1800" dirty="0">
                        <a:effectLst/>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mn-lt"/>
                          <a:ea typeface="SimSun"/>
                          <a:cs typeface="Times New Roman"/>
                        </a:rPr>
                        <a:t>The Data Drone Age and Privacy and Insurance</a:t>
                      </a:r>
                      <a:endParaRPr lang="en-US" sz="1800" dirty="0">
                        <a:effectLst/>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mn-lt"/>
                          <a:ea typeface="SimSun"/>
                          <a:cs typeface="Times New Roman"/>
                        </a:rPr>
                        <a:t>YangQuan Chen</a:t>
                      </a:r>
                      <a:endParaRPr lang="en-US" sz="1800" dirty="0">
                        <a:effectLst/>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mn-lt"/>
                          <a:ea typeface="SimSun"/>
                          <a:cs typeface="Times New Roman"/>
                        </a:rPr>
                        <a:t>UAV based personal remote sensing (PRS)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740">
                <a:tc>
                  <a:txBody>
                    <a:bodyPr/>
                    <a:lstStyle/>
                    <a:p>
                      <a:pPr marL="0" marR="0">
                        <a:lnSpc>
                          <a:spcPct val="115000"/>
                        </a:lnSpc>
                        <a:spcBef>
                          <a:spcPts val="0"/>
                        </a:spcBef>
                        <a:spcAft>
                          <a:spcPts val="0"/>
                        </a:spcAft>
                      </a:pPr>
                      <a:r>
                        <a:rPr lang="en-US" sz="1800" dirty="0" smtClean="0">
                          <a:effectLst/>
                          <a:latin typeface="+mn-lt"/>
                          <a:ea typeface="SimSun"/>
                          <a:cs typeface="Times New Roman"/>
                        </a:rPr>
                        <a:t>09:30am- 09:55am</a:t>
                      </a:r>
                      <a:endParaRPr lang="en-US" sz="1800" dirty="0">
                        <a:effectLst/>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mn-lt"/>
                          <a:ea typeface="SimSun"/>
                          <a:cs typeface="Times New Roman"/>
                        </a:rPr>
                        <a:t>THE FAA COA Process</a:t>
                      </a:r>
                      <a:endParaRPr lang="en-US" sz="1800" dirty="0">
                        <a:effectLst/>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mn-lt"/>
                          <a:ea typeface="SimSun"/>
                          <a:cs typeface="Times New Roman"/>
                        </a:rPr>
                        <a:t>Brandon Stark</a:t>
                      </a:r>
                      <a:endParaRPr lang="en-US" sz="1800" dirty="0">
                        <a:effectLst/>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effectLst/>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979">
                <a:tc>
                  <a:txBody>
                    <a:bodyPr/>
                    <a:lstStyle/>
                    <a:p>
                      <a:pPr marL="0" marR="0">
                        <a:lnSpc>
                          <a:spcPct val="115000"/>
                        </a:lnSpc>
                        <a:spcBef>
                          <a:spcPts val="0"/>
                        </a:spcBef>
                        <a:spcAft>
                          <a:spcPts val="0"/>
                        </a:spcAft>
                      </a:pPr>
                      <a:r>
                        <a:rPr lang="en-US" sz="1800" dirty="0" smtClean="0">
                          <a:effectLst/>
                          <a:latin typeface="+mn-lt"/>
                          <a:ea typeface="SimSun"/>
                          <a:cs typeface="Times New Roman"/>
                        </a:rPr>
                        <a:t>09:55am-10:15am</a:t>
                      </a:r>
                      <a:endParaRPr lang="en-US" sz="1800" dirty="0">
                        <a:effectLst/>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nSpc>
                          <a:spcPct val="115000"/>
                        </a:lnSpc>
                        <a:spcBef>
                          <a:spcPts val="0"/>
                        </a:spcBef>
                        <a:spcAft>
                          <a:spcPts val="0"/>
                        </a:spcAft>
                      </a:pPr>
                      <a:r>
                        <a:rPr lang="en-US" sz="1800" dirty="0" smtClean="0">
                          <a:effectLst/>
                          <a:latin typeface="+mn-lt"/>
                          <a:ea typeface="SimSun"/>
                          <a:cs typeface="Times New Roman"/>
                        </a:rPr>
                        <a:t>Coffee break/networking,  </a:t>
                      </a:r>
                      <a:endParaRPr lang="en-US" sz="1800" dirty="0">
                        <a:effectLst/>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899938">
                <a:tc>
                  <a:txBody>
                    <a:bodyPr/>
                    <a:lstStyle/>
                    <a:p>
                      <a:pPr marL="0" marR="0">
                        <a:lnSpc>
                          <a:spcPct val="115000"/>
                        </a:lnSpc>
                        <a:spcBef>
                          <a:spcPts val="0"/>
                        </a:spcBef>
                        <a:spcAft>
                          <a:spcPts val="0"/>
                        </a:spcAft>
                      </a:pPr>
                      <a:r>
                        <a:rPr lang="en-US" sz="1800" dirty="0" smtClean="0">
                          <a:effectLst/>
                          <a:latin typeface="+mn-lt"/>
                          <a:ea typeface="SimSun"/>
                          <a:cs typeface="Times New Roman"/>
                        </a:rPr>
                        <a:t>10:15am-11:00am</a:t>
                      </a:r>
                      <a:endParaRPr lang="en-US" sz="1800" dirty="0">
                        <a:effectLst/>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r>
                        <a:rPr lang="en-US" sz="1800" kern="1200" dirty="0" smtClean="0">
                          <a:solidFill>
                            <a:schemeClr val="tx1"/>
                          </a:solidFill>
                          <a:effectLst/>
                          <a:latin typeface="+mn-lt"/>
                          <a:ea typeface="+mn-ea"/>
                          <a:cs typeface="+mn-cs"/>
                        </a:rPr>
                        <a:t>UAV applications in </a:t>
                      </a:r>
                    </a:p>
                    <a:p>
                      <a:pPr rtl="0"/>
                      <a:r>
                        <a:rPr lang="en-US" sz="1800" kern="1200" dirty="0" smtClean="0">
                          <a:solidFill>
                            <a:schemeClr val="tx1"/>
                          </a:solidFill>
                          <a:effectLst/>
                          <a:latin typeface="+mn-lt"/>
                          <a:ea typeface="+mn-ea"/>
                          <a:cs typeface="+mn-cs"/>
                        </a:rPr>
                        <a:t>precision ag:</a:t>
                      </a:r>
                      <a:r>
                        <a:rPr lang="en-US" sz="1800" kern="1200" baseline="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benefits and the future potentials</a:t>
                      </a: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mn-lt"/>
                          <a:ea typeface="SimSun"/>
                          <a:cs typeface="Times New Roman"/>
                        </a:rPr>
                        <a:t> Reza </a:t>
                      </a:r>
                      <a:r>
                        <a:rPr lang="en-US" sz="1800" dirty="0" err="1" smtClean="0">
                          <a:effectLst/>
                          <a:latin typeface="+mn-lt"/>
                          <a:ea typeface="SimSun"/>
                          <a:cs typeface="Times New Roman"/>
                        </a:rPr>
                        <a:t>Ehsani</a:t>
                      </a:r>
                      <a:endParaRPr lang="en-US" sz="1800" dirty="0">
                        <a:effectLst/>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mn-lt"/>
                          <a:ea typeface="SimSu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938">
                <a:tc>
                  <a:txBody>
                    <a:bodyPr/>
                    <a:lstStyle/>
                    <a:p>
                      <a:pPr marL="0" marR="0">
                        <a:lnSpc>
                          <a:spcPct val="115000"/>
                        </a:lnSpc>
                        <a:spcBef>
                          <a:spcPts val="0"/>
                        </a:spcBef>
                        <a:spcAft>
                          <a:spcPts val="0"/>
                        </a:spcAft>
                      </a:pPr>
                      <a:r>
                        <a:rPr lang="en-US" sz="1800" dirty="0" smtClean="0">
                          <a:effectLst/>
                          <a:latin typeface="+mn-lt"/>
                          <a:ea typeface="SimSun"/>
                          <a:cs typeface="Times New Roman"/>
                        </a:rPr>
                        <a:t>11:00am-11:30</a:t>
                      </a:r>
                      <a:r>
                        <a:rPr lang="en-US" sz="1800" baseline="0" dirty="0" smtClean="0">
                          <a:effectLst/>
                          <a:latin typeface="+mn-lt"/>
                          <a:ea typeface="SimSun"/>
                          <a:cs typeface="Times New Roman"/>
                        </a:rPr>
                        <a:t>am</a:t>
                      </a:r>
                      <a:endParaRPr lang="en-US" sz="1800" dirty="0">
                        <a:effectLst/>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mn-lt"/>
                          <a:ea typeface="SimSun"/>
                          <a:cs typeface="Times New Roman"/>
                        </a:rPr>
                        <a:t>Remote Sensing and Vegetation Indices for  UAS</a:t>
                      </a:r>
                      <a:endParaRPr lang="en-US" sz="1800" dirty="0">
                        <a:effectLst/>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mn-lt"/>
                          <a:ea typeface="SimSun"/>
                          <a:cs typeface="Times New Roman"/>
                        </a:rPr>
                        <a:t>Brandon Stark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mn-lt"/>
                          <a:ea typeface="SimSu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563">
                <a:tc>
                  <a:txBody>
                    <a:bodyPr/>
                    <a:lstStyle/>
                    <a:p>
                      <a:pPr marL="0" marR="0">
                        <a:lnSpc>
                          <a:spcPct val="115000"/>
                        </a:lnSpc>
                        <a:spcBef>
                          <a:spcPts val="0"/>
                        </a:spcBef>
                        <a:spcAft>
                          <a:spcPts val="0"/>
                        </a:spcAft>
                      </a:pPr>
                      <a:r>
                        <a:rPr lang="en-US" sz="1800" dirty="0" smtClean="0">
                          <a:effectLst/>
                          <a:latin typeface="+mn-lt"/>
                          <a:ea typeface="SimSun"/>
                          <a:cs typeface="Times New Roman"/>
                        </a:rPr>
                        <a:t>11:30am-12:00am</a:t>
                      </a:r>
                      <a:endParaRPr lang="en-US" sz="1800" dirty="0">
                        <a:effectLst/>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r>
                        <a:rPr lang="en-US" sz="1800" kern="1200" dirty="0" smtClean="0">
                          <a:solidFill>
                            <a:schemeClr val="tx1"/>
                          </a:solidFill>
                          <a:effectLst/>
                          <a:latin typeface="+mn-lt"/>
                          <a:ea typeface="+mn-ea"/>
                          <a:cs typeface="+mn-cs"/>
                        </a:rPr>
                        <a:t>Optimal UAV crop dusting as a cyber physical system </a:t>
                      </a:r>
                    </a:p>
                    <a:p>
                      <a:pPr marL="0" marR="0">
                        <a:lnSpc>
                          <a:spcPct val="115000"/>
                        </a:lnSpc>
                        <a:spcBef>
                          <a:spcPts val="0"/>
                        </a:spcBef>
                        <a:spcAft>
                          <a:spcPts val="0"/>
                        </a:spcAft>
                      </a:pPr>
                      <a:endParaRPr lang="en-US" sz="1800" dirty="0">
                        <a:effectLst/>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SimSun"/>
                          <a:cs typeface="Times New Roman"/>
                        </a:rPr>
                        <a:t>YangQuan Chen</a:t>
                      </a:r>
                    </a:p>
                    <a:p>
                      <a:pPr marL="0" marR="0">
                        <a:lnSpc>
                          <a:spcPct val="115000"/>
                        </a:lnSpc>
                        <a:spcBef>
                          <a:spcPts val="0"/>
                        </a:spcBef>
                        <a:spcAft>
                          <a:spcPts val="0"/>
                        </a:spcAft>
                      </a:pPr>
                      <a:endParaRPr lang="en-US" sz="1800" dirty="0">
                        <a:effectLst/>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effectLst/>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979">
                <a:tc>
                  <a:txBody>
                    <a:bodyPr/>
                    <a:lstStyle/>
                    <a:p>
                      <a:pPr marL="0" marR="0">
                        <a:lnSpc>
                          <a:spcPct val="115000"/>
                        </a:lnSpc>
                        <a:spcBef>
                          <a:spcPts val="0"/>
                        </a:spcBef>
                        <a:spcAft>
                          <a:spcPts val="0"/>
                        </a:spcAft>
                      </a:pPr>
                      <a:r>
                        <a:rPr lang="en-US" sz="1800" dirty="0" smtClean="0">
                          <a:effectLst/>
                          <a:latin typeface="+mn-lt"/>
                          <a:ea typeface="SimSun"/>
                          <a:cs typeface="Times New Roman"/>
                        </a:rPr>
                        <a:t>12:00pm-12:45pm</a:t>
                      </a:r>
                      <a:endParaRPr lang="en-US" sz="1800" dirty="0">
                        <a:effectLst/>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SimSun"/>
                          <a:cs typeface="Times New Roman"/>
                        </a:rPr>
                        <a:t>Round table discussions</a:t>
                      </a:r>
                      <a:r>
                        <a:rPr lang="en-US" sz="1800" dirty="0">
                          <a:effectLst/>
                          <a:latin typeface="+mn-lt"/>
                          <a:ea typeface="SimSun"/>
                          <a:cs typeface="Times New Roman"/>
                        </a:rPr>
                        <a:t>, moderated by </a:t>
                      </a:r>
                      <a:r>
                        <a:rPr lang="en-US" sz="1800" dirty="0" smtClean="0">
                          <a:effectLst/>
                          <a:latin typeface="+mn-lt"/>
                          <a:ea typeface="SimSun"/>
                          <a:cs typeface="Times New Roman"/>
                        </a:rPr>
                        <a:t>YangQuan Chen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11" name="Rectangle 2"/>
          <p:cNvSpPr>
            <a:spLocks noChangeArrowheads="1"/>
          </p:cNvSpPr>
          <p:nvPr/>
        </p:nvSpPr>
        <p:spPr bwMode="auto">
          <a:xfrm>
            <a:off x="1539875" y="2289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954640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 y="620688"/>
            <a:ext cx="9144000" cy="431577"/>
          </a:xfrm>
        </p:spPr>
        <p:txBody>
          <a:bodyPr/>
          <a:lstStyle/>
          <a:p>
            <a:r>
              <a:rPr lang="en-US" dirty="0" smtClean="0"/>
              <a:t>Agenda</a:t>
            </a:r>
            <a:endParaRPr lang="en-US" dirty="0"/>
          </a:p>
        </p:txBody>
      </p:sp>
      <p:sp>
        <p:nvSpPr>
          <p:cNvPr id="4" name="Date Placeholder 3"/>
          <p:cNvSpPr>
            <a:spLocks noGrp="1"/>
          </p:cNvSpPr>
          <p:nvPr>
            <p:ph type="dt" sz="half" idx="10"/>
          </p:nvPr>
        </p:nvSpPr>
        <p:spPr/>
        <p:txBody>
          <a:bodyPr/>
          <a:lstStyle/>
          <a:p>
            <a:pPr>
              <a:defRPr/>
            </a:pPr>
            <a:r>
              <a:rPr lang="en-US" smtClean="0"/>
              <a:t>05/27/2014</a:t>
            </a:r>
            <a:endParaRPr lang="en-US"/>
          </a:p>
        </p:txBody>
      </p:sp>
      <p:sp>
        <p:nvSpPr>
          <p:cNvPr id="5" name="Footer Placeholder 4"/>
          <p:cNvSpPr>
            <a:spLocks noGrp="1"/>
          </p:cNvSpPr>
          <p:nvPr>
            <p:ph type="ftr" sz="quarter" idx="11"/>
          </p:nvPr>
        </p:nvSpPr>
        <p:spPr/>
        <p:txBody>
          <a:bodyPr/>
          <a:lstStyle/>
          <a:p>
            <a:pPr>
              <a:defRPr/>
            </a:pPr>
            <a:r>
              <a:rPr lang="en-US" smtClean="0"/>
              <a:t>ICUAS14 Tutoria T1. Emerging SUAS Technology for Precision Ag Applications</a:t>
            </a:r>
            <a:endParaRPr lang="en-US"/>
          </a:p>
        </p:txBody>
      </p:sp>
      <p:sp>
        <p:nvSpPr>
          <p:cNvPr id="6" name="Slide Number Placeholder 5"/>
          <p:cNvSpPr>
            <a:spLocks noGrp="1"/>
          </p:cNvSpPr>
          <p:nvPr>
            <p:ph type="sldNum" sz="quarter" idx="12"/>
          </p:nvPr>
        </p:nvSpPr>
        <p:spPr/>
        <p:txBody>
          <a:bodyPr/>
          <a:lstStyle/>
          <a:p>
            <a:pPr>
              <a:defRPr/>
            </a:pPr>
            <a:r>
              <a:rPr lang="en-US" smtClean="0"/>
              <a:t>Slide-</a:t>
            </a:r>
            <a:fld id="{5364909A-3F3E-460A-BC82-B071F2D46A2C}" type="slidenum">
              <a:rPr lang="en-US" smtClean="0"/>
              <a:pPr>
                <a:defRPr/>
              </a:pPr>
              <a:t>20</a:t>
            </a:fld>
            <a:r>
              <a:rPr lang="en-US" smtClean="0"/>
              <a:t>/1024</a:t>
            </a: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724164196"/>
              </p:ext>
            </p:extLst>
          </p:nvPr>
        </p:nvGraphicFramePr>
        <p:xfrm>
          <a:off x="0" y="1196752"/>
          <a:ext cx="9143998" cy="5316490"/>
        </p:xfrm>
        <a:graphic>
          <a:graphicData uri="http://schemas.openxmlformats.org/drawingml/2006/table">
            <a:tbl>
              <a:tblPr firstRow="1" firstCol="1" bandRow="1"/>
              <a:tblGrid>
                <a:gridCol w="2119876"/>
                <a:gridCol w="2895440"/>
                <a:gridCol w="1708156"/>
                <a:gridCol w="2420526"/>
              </a:tblGrid>
              <a:tr h="299979">
                <a:tc>
                  <a:txBody>
                    <a:bodyPr/>
                    <a:lstStyle/>
                    <a:p>
                      <a:pPr marL="0" marR="0">
                        <a:lnSpc>
                          <a:spcPct val="115000"/>
                        </a:lnSpc>
                        <a:spcBef>
                          <a:spcPts val="0"/>
                        </a:spcBef>
                        <a:spcAft>
                          <a:spcPts val="0"/>
                        </a:spcAft>
                      </a:pPr>
                      <a:r>
                        <a:rPr lang="en-US" sz="1800" dirty="0">
                          <a:effectLst/>
                          <a:latin typeface="Times New Roman"/>
                          <a:ea typeface="SimSun"/>
                          <a:cs typeface="Times New Roman"/>
                        </a:rPr>
                        <a:t>Time</a:t>
                      </a:r>
                      <a:endParaRPr lang="en-US" sz="1600" dirty="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a:ea typeface="SimSun"/>
                          <a:cs typeface="Times New Roman"/>
                        </a:rPr>
                        <a:t>Topic</a:t>
                      </a:r>
                      <a:endParaRPr lang="en-US" sz="160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a:ea typeface="SimSun"/>
                          <a:cs typeface="Times New Roman"/>
                        </a:rPr>
                        <a:t>Presenter</a:t>
                      </a:r>
                      <a:endParaRPr lang="en-US" sz="160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a:ea typeface="SimSun"/>
                          <a:cs typeface="Times New Roman"/>
                        </a:rPr>
                        <a:t>Remarks</a:t>
                      </a:r>
                      <a:endParaRPr lang="en-US" sz="1600" dirty="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938">
                <a:tc>
                  <a:txBody>
                    <a:bodyPr/>
                    <a:lstStyle/>
                    <a:p>
                      <a:pPr marL="0" marR="0">
                        <a:lnSpc>
                          <a:spcPct val="115000"/>
                        </a:lnSpc>
                        <a:spcBef>
                          <a:spcPts val="0"/>
                        </a:spcBef>
                        <a:spcAft>
                          <a:spcPts val="0"/>
                        </a:spcAft>
                      </a:pPr>
                      <a:r>
                        <a:rPr lang="en-US" sz="1800" dirty="0" smtClean="0">
                          <a:effectLst/>
                          <a:latin typeface="Times New Roman"/>
                          <a:ea typeface="SimSun"/>
                          <a:cs typeface="Times New Roman"/>
                        </a:rPr>
                        <a:t>9:00am-9:15am</a:t>
                      </a:r>
                      <a:endParaRPr lang="en-US" sz="1600" dirty="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a:ea typeface="SimSun"/>
                          <a:cs typeface="Times New Roman"/>
                        </a:rPr>
                        <a:t>Introduction to each other</a:t>
                      </a:r>
                      <a:endParaRPr lang="en-US" sz="1600" dirty="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a:ea typeface="SimSun"/>
                          <a:cs typeface="Times New Roman"/>
                        </a:rPr>
                        <a:t>Everyone</a:t>
                      </a:r>
                      <a:endParaRPr lang="en-US" sz="160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a:ea typeface="SimSun"/>
                          <a:cs typeface="Times New Roman"/>
                        </a:rPr>
                        <a:t>Dropbox material downloading or USB file sharing</a:t>
                      </a:r>
                      <a:endParaRPr lang="en-US" sz="160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979">
                <a:tc>
                  <a:txBody>
                    <a:bodyPr/>
                    <a:lstStyle/>
                    <a:p>
                      <a:pPr marL="0" marR="0">
                        <a:lnSpc>
                          <a:spcPct val="115000"/>
                        </a:lnSpc>
                        <a:spcBef>
                          <a:spcPts val="0"/>
                        </a:spcBef>
                        <a:spcAft>
                          <a:spcPts val="0"/>
                        </a:spcAft>
                      </a:pPr>
                      <a:r>
                        <a:rPr lang="en-US" sz="1800" dirty="0" smtClean="0">
                          <a:effectLst/>
                          <a:latin typeface="Times New Roman"/>
                          <a:ea typeface="SimSun"/>
                          <a:cs typeface="Times New Roman"/>
                        </a:rPr>
                        <a:t>9:15am-9:30am</a:t>
                      </a:r>
                      <a:endParaRPr lang="en-US" sz="1600" dirty="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a:ea typeface="SimSun"/>
                          <a:cs typeface="Times New Roman"/>
                        </a:rPr>
                        <a:t>Introduction to tutorial</a:t>
                      </a:r>
                      <a:endParaRPr lang="en-US" sz="160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a:ea typeface="SimSun"/>
                          <a:cs typeface="Times New Roman"/>
                        </a:rPr>
                        <a:t>Dr Chen</a:t>
                      </a:r>
                      <a:endParaRPr lang="en-US" sz="160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a:ea typeface="SimSun"/>
                          <a:cs typeface="Times New Roman"/>
                        </a:rPr>
                        <a:t>Tutorial schedule</a:t>
                      </a:r>
                      <a:endParaRPr lang="en-US" sz="160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959">
                <a:tc>
                  <a:txBody>
                    <a:bodyPr/>
                    <a:lstStyle/>
                    <a:p>
                      <a:pPr marL="0" marR="0">
                        <a:lnSpc>
                          <a:spcPct val="115000"/>
                        </a:lnSpc>
                        <a:spcBef>
                          <a:spcPts val="0"/>
                        </a:spcBef>
                        <a:spcAft>
                          <a:spcPts val="0"/>
                        </a:spcAft>
                      </a:pPr>
                      <a:r>
                        <a:rPr lang="en-US" sz="1800" dirty="0" smtClean="0">
                          <a:effectLst/>
                          <a:latin typeface="Times New Roman"/>
                          <a:ea typeface="SimSun"/>
                          <a:cs typeface="Times New Roman"/>
                        </a:rPr>
                        <a:t>9:30am- 10:00am</a:t>
                      </a:r>
                      <a:endParaRPr lang="en-US" sz="1600" dirty="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a:ea typeface="SimSun"/>
                          <a:cs typeface="Times New Roman"/>
                        </a:rPr>
                        <a:t>Introduction to IEEE RAS TC </a:t>
                      </a:r>
                      <a:r>
                        <a:rPr lang="en-US" sz="1800" dirty="0" smtClean="0">
                          <a:effectLst/>
                          <a:latin typeface="Times New Roman"/>
                          <a:ea typeface="SimSun"/>
                          <a:cs typeface="Times New Roman"/>
                        </a:rPr>
                        <a:t>ARUAV and PRS</a:t>
                      </a:r>
                      <a:endParaRPr lang="en-US" sz="1600" dirty="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a:ea typeface="SimSun"/>
                          <a:cs typeface="Times New Roman"/>
                        </a:rPr>
                        <a:t>Dr Chen</a:t>
                      </a:r>
                      <a:endParaRPr lang="en-US" sz="160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a:ea typeface="SimSun"/>
                          <a:cs typeface="Times New Roman"/>
                        </a:rPr>
                        <a:t>UAV based personal remote sensing (PRS)</a:t>
                      </a:r>
                      <a:endParaRPr lang="en-US" sz="160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959">
                <a:tc>
                  <a:txBody>
                    <a:bodyPr/>
                    <a:lstStyle/>
                    <a:p>
                      <a:pPr marL="0" marR="0">
                        <a:lnSpc>
                          <a:spcPct val="115000"/>
                        </a:lnSpc>
                        <a:spcBef>
                          <a:spcPts val="0"/>
                        </a:spcBef>
                        <a:spcAft>
                          <a:spcPts val="0"/>
                        </a:spcAft>
                      </a:pPr>
                      <a:r>
                        <a:rPr lang="en-US" sz="1800" dirty="0" smtClean="0">
                          <a:effectLst/>
                          <a:latin typeface="Times New Roman"/>
                          <a:ea typeface="SimSun"/>
                          <a:cs typeface="Times New Roman"/>
                        </a:rPr>
                        <a:t>10:00am- 10:45am</a:t>
                      </a:r>
                      <a:endParaRPr lang="en-US" sz="1600" dirty="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a:ea typeface="SimSun"/>
                          <a:cs typeface="Times New Roman"/>
                        </a:rPr>
                        <a:t>AggieAir and Representative PRS Applications</a:t>
                      </a:r>
                      <a:endParaRPr lang="en-US" sz="160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a:ea typeface="SimSun"/>
                          <a:cs typeface="Times New Roman"/>
                        </a:rPr>
                        <a:t>Austin Jensen</a:t>
                      </a:r>
                      <a:endParaRPr lang="en-US" sz="160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a:ea typeface="SimSun"/>
                          <a:cs typeface="Times New Roman"/>
                        </a:rPr>
                        <a:t>With flyers and video clips</a:t>
                      </a:r>
                      <a:endParaRPr lang="en-US" sz="1600" dirty="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979">
                <a:tc>
                  <a:txBody>
                    <a:bodyPr/>
                    <a:lstStyle/>
                    <a:p>
                      <a:pPr marL="0" marR="0">
                        <a:lnSpc>
                          <a:spcPct val="115000"/>
                        </a:lnSpc>
                        <a:spcBef>
                          <a:spcPts val="0"/>
                        </a:spcBef>
                        <a:spcAft>
                          <a:spcPts val="0"/>
                        </a:spcAft>
                      </a:pPr>
                      <a:r>
                        <a:rPr lang="en-US" sz="1800" dirty="0" smtClean="0">
                          <a:effectLst/>
                          <a:latin typeface="Times New Roman"/>
                          <a:ea typeface="SimSun"/>
                          <a:cs typeface="Times New Roman"/>
                        </a:rPr>
                        <a:t>10:45-11:15</a:t>
                      </a:r>
                      <a:endParaRPr lang="en-US" sz="1600" dirty="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nSpc>
                          <a:spcPct val="115000"/>
                        </a:lnSpc>
                        <a:spcBef>
                          <a:spcPts val="0"/>
                        </a:spcBef>
                        <a:spcAft>
                          <a:spcPts val="0"/>
                        </a:spcAft>
                      </a:pPr>
                      <a:r>
                        <a:rPr lang="en-US" sz="1800">
                          <a:effectLst/>
                          <a:latin typeface="Times New Roman"/>
                          <a:ea typeface="SimSun"/>
                          <a:cs typeface="Times New Roman"/>
                        </a:rPr>
                        <a:t>Coffee break/networking,  </a:t>
                      </a:r>
                      <a:endParaRPr lang="en-US" sz="160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899938">
                <a:tc>
                  <a:txBody>
                    <a:bodyPr/>
                    <a:lstStyle/>
                    <a:p>
                      <a:pPr marL="0" marR="0">
                        <a:lnSpc>
                          <a:spcPct val="115000"/>
                        </a:lnSpc>
                        <a:spcBef>
                          <a:spcPts val="0"/>
                        </a:spcBef>
                        <a:spcAft>
                          <a:spcPts val="0"/>
                        </a:spcAft>
                      </a:pPr>
                      <a:r>
                        <a:rPr lang="en-US" sz="1800" dirty="0" smtClean="0">
                          <a:effectLst/>
                          <a:latin typeface="Times New Roman"/>
                          <a:ea typeface="SimSun"/>
                          <a:cs typeface="Times New Roman"/>
                        </a:rPr>
                        <a:t>11:15-12:00</a:t>
                      </a:r>
                      <a:endParaRPr lang="en-US" sz="1600" dirty="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a:ea typeface="SimSun"/>
                          <a:cs typeface="Times New Roman"/>
                        </a:rPr>
                        <a:t>Cyber-physical systems and airworthy multi-scale UAS architectures</a:t>
                      </a:r>
                      <a:endParaRPr lang="en-US" sz="160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a:ea typeface="SimSun"/>
                          <a:cs typeface="Times New Roman"/>
                        </a:rPr>
                        <a:t>Cal Coopmans</a:t>
                      </a:r>
                      <a:endParaRPr lang="en-US" sz="160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a:ea typeface="SimSun"/>
                          <a:cs typeface="Times New Roman"/>
                        </a:rPr>
                        <a:t> </a:t>
                      </a:r>
                      <a:endParaRPr lang="en-US" sz="160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938">
                <a:tc>
                  <a:txBody>
                    <a:bodyPr/>
                    <a:lstStyle/>
                    <a:p>
                      <a:pPr marL="0" marR="0">
                        <a:lnSpc>
                          <a:spcPct val="115000"/>
                        </a:lnSpc>
                        <a:spcBef>
                          <a:spcPts val="0"/>
                        </a:spcBef>
                        <a:spcAft>
                          <a:spcPts val="0"/>
                        </a:spcAft>
                      </a:pPr>
                      <a:r>
                        <a:rPr lang="en-US" sz="1800" dirty="0" smtClean="0">
                          <a:effectLst/>
                          <a:latin typeface="Times New Roman"/>
                          <a:ea typeface="SimSun"/>
                          <a:cs typeface="Times New Roman"/>
                        </a:rPr>
                        <a:t>12:00am-12:45pm</a:t>
                      </a:r>
                      <a:endParaRPr lang="en-US" sz="1600" dirty="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a:ea typeface="SimSun"/>
                          <a:cs typeface="Times New Roman"/>
                        </a:rPr>
                        <a:t>UAS Regulations and Human Factor Research in UAS</a:t>
                      </a:r>
                      <a:endParaRPr lang="en-US" sz="160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a:ea typeface="SimSun"/>
                          <a:cs typeface="Times New Roman"/>
                        </a:rPr>
                        <a:t>Brandon Stark</a:t>
                      </a:r>
                      <a:endParaRPr lang="en-US" sz="160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a:ea typeface="SimSun"/>
                          <a:cs typeface="Times New Roman"/>
                        </a:rPr>
                        <a:t> </a:t>
                      </a:r>
                      <a:endParaRPr lang="en-US" sz="160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979">
                <a:tc>
                  <a:txBody>
                    <a:bodyPr/>
                    <a:lstStyle/>
                    <a:p>
                      <a:pPr marL="0" marR="0">
                        <a:lnSpc>
                          <a:spcPct val="115000"/>
                        </a:lnSpc>
                        <a:spcBef>
                          <a:spcPts val="0"/>
                        </a:spcBef>
                        <a:spcAft>
                          <a:spcPts val="0"/>
                        </a:spcAft>
                      </a:pPr>
                      <a:r>
                        <a:rPr lang="en-US" sz="1800" dirty="0" smtClean="0">
                          <a:effectLst/>
                          <a:latin typeface="Times New Roman"/>
                          <a:ea typeface="SimSun"/>
                          <a:cs typeface="Times New Roman"/>
                        </a:rPr>
                        <a:t>12:45pm-13:00pm</a:t>
                      </a:r>
                      <a:endParaRPr lang="en-US" sz="1600" dirty="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nSpc>
                          <a:spcPct val="115000"/>
                        </a:lnSpc>
                        <a:spcBef>
                          <a:spcPts val="0"/>
                        </a:spcBef>
                        <a:spcAft>
                          <a:spcPts val="0"/>
                        </a:spcAft>
                      </a:pPr>
                      <a:r>
                        <a:rPr lang="en-US" sz="1800" dirty="0">
                          <a:effectLst/>
                          <a:latin typeface="Times New Roman"/>
                          <a:ea typeface="SimSun"/>
                          <a:cs typeface="Times New Roman"/>
                        </a:rPr>
                        <a:t>Wrapping up and free discussions, moderated by Dr. Chen</a:t>
                      </a:r>
                      <a:endParaRPr lang="en-US" sz="1600" dirty="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11" name="Rectangle 2"/>
          <p:cNvSpPr>
            <a:spLocks noChangeArrowheads="1"/>
          </p:cNvSpPr>
          <p:nvPr/>
        </p:nvSpPr>
        <p:spPr bwMode="auto">
          <a:xfrm>
            <a:off x="1539875" y="2289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0077976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 y="404664"/>
            <a:ext cx="9144000" cy="935038"/>
          </a:xfrm>
        </p:spPr>
        <p:txBody>
          <a:bodyPr/>
          <a:lstStyle/>
          <a:p>
            <a:r>
              <a:rPr lang="en-US" dirty="0" smtClean="0"/>
              <a:t>Breaking News</a:t>
            </a:r>
            <a:endParaRPr lang="en-US" dirty="0"/>
          </a:p>
        </p:txBody>
      </p:sp>
      <p:sp>
        <p:nvSpPr>
          <p:cNvPr id="3" name="Content Placeholder 2"/>
          <p:cNvSpPr>
            <a:spLocks noGrp="1"/>
          </p:cNvSpPr>
          <p:nvPr>
            <p:ph idx="1"/>
          </p:nvPr>
        </p:nvSpPr>
        <p:spPr>
          <a:xfrm>
            <a:off x="179512" y="1196752"/>
            <a:ext cx="8785225" cy="4321175"/>
          </a:xfrm>
        </p:spPr>
        <p:txBody>
          <a:bodyPr/>
          <a:lstStyle/>
          <a:p>
            <a:r>
              <a:rPr lang="en-US" u="sng" dirty="0"/>
              <a:t>http://www.forbes.com/sites/kashmirhill/2012/02/07/congress-welcomes-the-drones</a:t>
            </a:r>
            <a:r>
              <a:rPr lang="en-US" u="sng" dirty="0" smtClean="0"/>
              <a:t>/</a:t>
            </a:r>
          </a:p>
          <a:p>
            <a:r>
              <a:rPr lang="en-US" sz="2800" dirty="0" smtClean="0"/>
              <a:t>“The Senate passed</a:t>
            </a:r>
            <a:r>
              <a:rPr lang="en-US" sz="2800" dirty="0"/>
              <a:t> </a:t>
            </a:r>
            <a:r>
              <a:rPr lang="en-US" sz="2800" dirty="0" smtClean="0"/>
              <a:t>a </a:t>
            </a:r>
            <a:r>
              <a:rPr lang="en-US" sz="2800" dirty="0" smtClean="0">
                <a:solidFill>
                  <a:srgbClr val="FF0000"/>
                </a:solidFill>
              </a:rPr>
              <a:t>$63 billion </a:t>
            </a:r>
            <a:r>
              <a:rPr lang="en-US" sz="2800" dirty="0" smtClean="0"/>
              <a:t>bill Monday </a:t>
            </a:r>
            <a:r>
              <a:rPr lang="en-US" sz="2800" dirty="0" smtClean="0">
                <a:solidFill>
                  <a:srgbClr val="FF0000"/>
                </a:solidFill>
              </a:rPr>
              <a:t>(Feb. 6, 2012)</a:t>
            </a:r>
            <a:r>
              <a:rPr lang="en-US" sz="2800" dirty="0" smtClean="0"/>
              <a:t> to provide four years of funding for the Federal Aviation Administration. One of the provisions of the Reauthorization Act</a:t>
            </a:r>
            <a:r>
              <a:rPr lang="en-US" sz="2800" dirty="0"/>
              <a:t> </a:t>
            </a:r>
            <a:r>
              <a:rPr lang="en-US" sz="2800" dirty="0" smtClean="0"/>
              <a:t>is that the FAA clear the path for wider spread use of drones (a.k.a. unmanned aircraft) for governmental and commercial purposes. Within 90 days, the FAA has to speed up the process by which government agencies and law enforcement can get permission to use drones, and </a:t>
            </a:r>
            <a:r>
              <a:rPr lang="en-US" sz="2800" b="1" dirty="0" smtClean="0">
                <a:solidFill>
                  <a:srgbClr val="FF0000"/>
                </a:solidFill>
              </a:rPr>
              <a:t>by 2015, it has to start allowing commercial use of drones</a:t>
            </a:r>
            <a:r>
              <a:rPr lang="en-US" sz="2800" dirty="0" smtClean="0"/>
              <a:t>.” </a:t>
            </a:r>
            <a:endParaRPr lang="en-US" sz="2800" dirty="0"/>
          </a:p>
        </p:txBody>
      </p:sp>
      <p:sp>
        <p:nvSpPr>
          <p:cNvPr id="4" name="Date Placeholder 3"/>
          <p:cNvSpPr>
            <a:spLocks noGrp="1"/>
          </p:cNvSpPr>
          <p:nvPr>
            <p:ph type="dt" sz="half" idx="10"/>
          </p:nvPr>
        </p:nvSpPr>
        <p:spPr/>
        <p:txBody>
          <a:bodyPr/>
          <a:lstStyle/>
          <a:p>
            <a:pPr>
              <a:defRPr/>
            </a:pPr>
            <a:r>
              <a:rPr lang="en-US" smtClean="0"/>
              <a:t>05/27/2014</a:t>
            </a:r>
            <a:endParaRPr lang="en-US"/>
          </a:p>
        </p:txBody>
      </p:sp>
      <p:sp>
        <p:nvSpPr>
          <p:cNvPr id="5" name="Footer Placeholder 4"/>
          <p:cNvSpPr>
            <a:spLocks noGrp="1"/>
          </p:cNvSpPr>
          <p:nvPr>
            <p:ph type="ftr" sz="quarter" idx="11"/>
          </p:nvPr>
        </p:nvSpPr>
        <p:spPr/>
        <p:txBody>
          <a:bodyPr/>
          <a:lstStyle/>
          <a:p>
            <a:pPr>
              <a:defRPr/>
            </a:pPr>
            <a:r>
              <a:rPr lang="en-US" smtClean="0"/>
              <a:t>ICUAS14 Tutoria T1. Emerging SUAS Technology for Precision Ag Applications</a:t>
            </a:r>
            <a:endParaRPr lang="en-US"/>
          </a:p>
        </p:txBody>
      </p:sp>
      <p:sp>
        <p:nvSpPr>
          <p:cNvPr id="6" name="Slide Number Placeholder 5"/>
          <p:cNvSpPr>
            <a:spLocks noGrp="1"/>
          </p:cNvSpPr>
          <p:nvPr>
            <p:ph type="sldNum" sz="quarter" idx="12"/>
          </p:nvPr>
        </p:nvSpPr>
        <p:spPr/>
        <p:txBody>
          <a:bodyPr/>
          <a:lstStyle/>
          <a:p>
            <a:pPr>
              <a:defRPr/>
            </a:pPr>
            <a:r>
              <a:rPr lang="en-US" dirty="0" smtClean="0"/>
              <a:t>Slide-</a:t>
            </a:r>
            <a:fld id="{0A4ED8CF-2E03-497E-AB9A-E8D2D99F570A}" type="slidenum">
              <a:rPr lang="en-US" smtClean="0"/>
              <a:pPr>
                <a:defRPr/>
              </a:pPr>
              <a:t>21</a:t>
            </a:fld>
            <a:r>
              <a:rPr lang="en-US" dirty="0" smtClean="0"/>
              <a:t> of 1024</a:t>
            </a:r>
            <a:endParaRPr lang="en-US" dirty="0"/>
          </a:p>
        </p:txBody>
      </p:sp>
    </p:spTree>
    <p:extLst>
      <p:ext uri="{BB962C8B-B14F-4D97-AF65-F5344CB8AC3E}">
        <p14:creationId xmlns:p14="http://schemas.microsoft.com/office/powerpoint/2010/main" val="26987533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Paper of $500 </a:t>
            </a:r>
            <a:r>
              <a:rPr lang="en-US" dirty="0" smtClean="0"/>
              <a:t>UAV</a:t>
            </a:r>
            <a:br>
              <a:rPr lang="en-US" dirty="0" smtClean="0"/>
            </a:br>
            <a:r>
              <a:rPr lang="en-US" i="1" dirty="0" smtClean="0">
                <a:solidFill>
                  <a:srgbClr val="00FF00"/>
                </a:solidFill>
              </a:rPr>
              <a:t>or do you buy an iPhone at $6,000?</a:t>
            </a:r>
            <a:endParaRPr lang="en-US" i="1" dirty="0">
              <a:solidFill>
                <a:srgbClr val="00FF00"/>
              </a:solidFill>
            </a:endParaRPr>
          </a:p>
        </p:txBody>
      </p:sp>
      <p:sp>
        <p:nvSpPr>
          <p:cNvPr id="3" name="Content Placeholder 2"/>
          <p:cNvSpPr>
            <a:spLocks noGrp="1"/>
          </p:cNvSpPr>
          <p:nvPr>
            <p:ph idx="1"/>
          </p:nvPr>
        </p:nvSpPr>
        <p:spPr/>
        <p:txBody>
          <a:bodyPr/>
          <a:lstStyle/>
          <a:p>
            <a:pPr lvl="0"/>
            <a:r>
              <a:rPr lang="en-US" dirty="0" smtClean="0"/>
              <a:t>Di Long and YangQuan Chen. </a:t>
            </a:r>
            <a:r>
              <a:rPr lang="en-US" i="1" dirty="0" smtClean="0">
                <a:solidFill>
                  <a:srgbClr val="FF0000"/>
                </a:solidFill>
              </a:rPr>
              <a:t>Autonomous Flying Under 500 USD Based on RC Aircraft. </a:t>
            </a:r>
            <a:r>
              <a:rPr lang="en-US" dirty="0" smtClean="0"/>
              <a:t>Third International Symposium on Small UAV Technologies and Applications (SUAVTA), 7</a:t>
            </a:r>
            <a:r>
              <a:rPr lang="en-US" baseline="30000" dirty="0" smtClean="0"/>
              <a:t>th</a:t>
            </a:r>
            <a:r>
              <a:rPr lang="en-US" dirty="0" smtClean="0"/>
              <a:t> ASME/IEEE International Conference on </a:t>
            </a:r>
            <a:r>
              <a:rPr lang="en-US" dirty="0" err="1" smtClean="0"/>
              <a:t>Mechatronics</a:t>
            </a:r>
            <a:r>
              <a:rPr lang="en-US" dirty="0" smtClean="0"/>
              <a:t> and Embedded Systems and Applications (MESA11), part of the 2011 ASME DETC/CIE. Washington DC, August 2011.</a:t>
            </a:r>
          </a:p>
          <a:p>
            <a:endParaRPr lang="en-US" dirty="0"/>
          </a:p>
        </p:txBody>
      </p:sp>
      <p:sp>
        <p:nvSpPr>
          <p:cNvPr id="5" name="Footer Placeholder 4"/>
          <p:cNvSpPr>
            <a:spLocks noGrp="1"/>
          </p:cNvSpPr>
          <p:nvPr>
            <p:ph type="ftr" sz="quarter" idx="11"/>
          </p:nvPr>
        </p:nvSpPr>
        <p:spPr/>
        <p:txBody>
          <a:bodyPr/>
          <a:lstStyle/>
          <a:p>
            <a:pPr>
              <a:defRPr/>
            </a:pPr>
            <a:r>
              <a:rPr lang="en-US" smtClean="0"/>
              <a:t>ICUAS14 Tutoria T1. Emerging SUAS Technology for Precision Ag Applications</a:t>
            </a:r>
            <a:endParaRPr lang="en-US"/>
          </a:p>
        </p:txBody>
      </p:sp>
      <p:sp>
        <p:nvSpPr>
          <p:cNvPr id="6" name="Slide Number Placeholder 5"/>
          <p:cNvSpPr>
            <a:spLocks noGrp="1"/>
          </p:cNvSpPr>
          <p:nvPr>
            <p:ph type="sldNum" sz="quarter" idx="12"/>
          </p:nvPr>
        </p:nvSpPr>
        <p:spPr/>
        <p:txBody>
          <a:bodyPr/>
          <a:lstStyle/>
          <a:p>
            <a:pPr>
              <a:defRPr/>
            </a:pPr>
            <a:r>
              <a:rPr lang="en-US" smtClean="0"/>
              <a:t>Slide-</a:t>
            </a:r>
            <a:fld id="{5364909A-3F3E-460A-BC82-B071F2D46A2C}" type="slidenum">
              <a:rPr lang="en-US" smtClean="0"/>
              <a:pPr>
                <a:defRPr/>
              </a:pPr>
              <a:t>22</a:t>
            </a:fld>
            <a:r>
              <a:rPr lang="en-US" smtClean="0"/>
              <a:t>/1024</a:t>
            </a:r>
            <a:endParaRPr lang="en-US"/>
          </a:p>
        </p:txBody>
      </p:sp>
      <p:sp>
        <p:nvSpPr>
          <p:cNvPr id="4" name="Date Placeholder 3"/>
          <p:cNvSpPr>
            <a:spLocks noGrp="1"/>
          </p:cNvSpPr>
          <p:nvPr>
            <p:ph type="dt" sz="half" idx="10"/>
          </p:nvPr>
        </p:nvSpPr>
        <p:spPr/>
        <p:txBody>
          <a:bodyPr/>
          <a:lstStyle/>
          <a:p>
            <a:pPr>
              <a:defRPr/>
            </a:pPr>
            <a:r>
              <a:rPr lang="en-US" smtClean="0"/>
              <a:t>05/27/2014</a:t>
            </a:r>
            <a:endParaRPr lang="en-US"/>
          </a:p>
        </p:txBody>
      </p:sp>
    </p:spTree>
    <p:extLst>
      <p:ext uri="{BB962C8B-B14F-4D97-AF65-F5344CB8AC3E}">
        <p14:creationId xmlns:p14="http://schemas.microsoft.com/office/powerpoint/2010/main" val="273030378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
            </a:r>
            <a:br>
              <a:rPr lang="en-US" dirty="0" smtClean="0">
                <a:solidFill>
                  <a:srgbClr val="FF0000"/>
                </a:solidFill>
              </a:rPr>
            </a:br>
            <a:r>
              <a:rPr lang="en-US" dirty="0" smtClean="0">
                <a:solidFill>
                  <a:srgbClr val="FF0000"/>
                </a:solidFill>
              </a:rPr>
              <a:t>When we can file-n-fly?!</a:t>
            </a:r>
            <a:br>
              <a:rPr lang="en-US" dirty="0" smtClean="0">
                <a:solidFill>
                  <a:srgbClr val="FF0000"/>
                </a:solidFill>
              </a:rPr>
            </a:br>
            <a:endParaRPr lang="en-US" dirty="0"/>
          </a:p>
        </p:txBody>
      </p:sp>
      <p:sp>
        <p:nvSpPr>
          <p:cNvPr id="3" name="Content Placeholder 2"/>
          <p:cNvSpPr>
            <a:spLocks noGrp="1"/>
          </p:cNvSpPr>
          <p:nvPr>
            <p:ph idx="1"/>
          </p:nvPr>
        </p:nvSpPr>
        <p:spPr>
          <a:xfrm>
            <a:off x="610295" y="2852936"/>
            <a:ext cx="8533705" cy="2952304"/>
          </a:xfrm>
        </p:spPr>
        <p:txBody>
          <a:bodyPr/>
          <a:lstStyle/>
          <a:p>
            <a:pPr>
              <a:buNone/>
            </a:pPr>
            <a:r>
              <a:rPr lang="en-US" dirty="0" smtClean="0"/>
              <a:t>The new era of </a:t>
            </a:r>
            <a:r>
              <a:rPr lang="en-US" b="1" dirty="0" smtClean="0">
                <a:solidFill>
                  <a:srgbClr val="FF0000"/>
                </a:solidFill>
              </a:rPr>
              <a:t>Personal</a:t>
            </a:r>
            <a:r>
              <a:rPr lang="en-US" dirty="0" smtClean="0"/>
              <a:t> Remote Sensing (PRS)! </a:t>
            </a:r>
            <a:endParaRPr lang="en-US" dirty="0"/>
          </a:p>
        </p:txBody>
      </p:sp>
      <p:sp>
        <p:nvSpPr>
          <p:cNvPr id="5" name="Footer Placeholder 4"/>
          <p:cNvSpPr>
            <a:spLocks noGrp="1"/>
          </p:cNvSpPr>
          <p:nvPr>
            <p:ph type="ftr" sz="quarter" idx="11"/>
          </p:nvPr>
        </p:nvSpPr>
        <p:spPr/>
        <p:txBody>
          <a:bodyPr/>
          <a:lstStyle/>
          <a:p>
            <a:pPr>
              <a:defRPr/>
            </a:pPr>
            <a:r>
              <a:rPr lang="en-US" smtClean="0"/>
              <a:t>ICUAS14 Tutoria T1. Emerging SUAS Technology for Precision Ag Applications</a:t>
            </a:r>
            <a:endParaRPr lang="en-US"/>
          </a:p>
        </p:txBody>
      </p:sp>
      <p:sp>
        <p:nvSpPr>
          <p:cNvPr id="6" name="Slide Number Placeholder 5"/>
          <p:cNvSpPr>
            <a:spLocks noGrp="1"/>
          </p:cNvSpPr>
          <p:nvPr>
            <p:ph type="sldNum" sz="quarter" idx="12"/>
          </p:nvPr>
        </p:nvSpPr>
        <p:spPr/>
        <p:txBody>
          <a:bodyPr/>
          <a:lstStyle/>
          <a:p>
            <a:pPr>
              <a:defRPr/>
            </a:pPr>
            <a:r>
              <a:rPr lang="en-US" smtClean="0"/>
              <a:t>Slide-</a:t>
            </a:r>
            <a:fld id="{5364909A-3F3E-460A-BC82-B071F2D46A2C}" type="slidenum">
              <a:rPr lang="en-US" smtClean="0"/>
              <a:pPr>
                <a:defRPr/>
              </a:pPr>
              <a:t>23</a:t>
            </a:fld>
            <a:r>
              <a:rPr lang="en-US" smtClean="0"/>
              <a:t>/1024</a:t>
            </a:r>
            <a:endParaRPr lang="en-US"/>
          </a:p>
        </p:txBody>
      </p:sp>
      <p:sp>
        <p:nvSpPr>
          <p:cNvPr id="4" name="Date Placeholder 3"/>
          <p:cNvSpPr>
            <a:spLocks noGrp="1"/>
          </p:cNvSpPr>
          <p:nvPr>
            <p:ph type="dt" sz="half" idx="10"/>
          </p:nvPr>
        </p:nvSpPr>
        <p:spPr/>
        <p:txBody>
          <a:bodyPr/>
          <a:lstStyle/>
          <a:p>
            <a:pPr>
              <a:defRPr/>
            </a:pPr>
            <a:r>
              <a:rPr lang="en-US" smtClean="0"/>
              <a:t>05/27/2014</a:t>
            </a:r>
            <a:endParaRPr lang="en-US"/>
          </a:p>
        </p:txBody>
      </p:sp>
    </p:spTree>
    <p:extLst>
      <p:ext uri="{BB962C8B-B14F-4D97-AF65-F5344CB8AC3E}">
        <p14:creationId xmlns:p14="http://schemas.microsoft.com/office/powerpoint/2010/main" val="196457453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8720"/>
            <a:ext cx="9144000" cy="935038"/>
          </a:xfrm>
        </p:spPr>
        <p:txBody>
          <a:bodyPr/>
          <a:lstStyle/>
          <a:p>
            <a:pPr algn="l"/>
            <a:r>
              <a:rPr lang="en-US" sz="2800" dirty="0" smtClean="0">
                <a:latin typeface="SFSS1095"/>
              </a:rPr>
              <a:t>“</a:t>
            </a:r>
            <a:r>
              <a:rPr lang="en-US" sz="2800" dirty="0" smtClean="0">
                <a:solidFill>
                  <a:srgbClr val="FF0000"/>
                </a:solidFill>
                <a:latin typeface="SFSX1095"/>
              </a:rPr>
              <a:t>Unmanned System Integration into the National Airspace System</a:t>
            </a:r>
            <a:r>
              <a:rPr lang="en-US" sz="2800" dirty="0" smtClean="0">
                <a:latin typeface="SFSS1095"/>
              </a:rPr>
              <a:t>” by Dr. Wilson Felder, Director, William J. Hughes Technical Center, FAA. ICUAS12 Keynote</a:t>
            </a:r>
            <a:endParaRPr lang="en-US" sz="2800" dirty="0"/>
          </a:p>
        </p:txBody>
      </p:sp>
      <p:sp>
        <p:nvSpPr>
          <p:cNvPr id="3" name="Content Placeholder 2"/>
          <p:cNvSpPr>
            <a:spLocks noGrp="1"/>
          </p:cNvSpPr>
          <p:nvPr>
            <p:ph idx="1"/>
          </p:nvPr>
        </p:nvSpPr>
        <p:spPr>
          <a:xfrm>
            <a:off x="0" y="2492896"/>
            <a:ext cx="9144000" cy="3700487"/>
          </a:xfrm>
        </p:spPr>
        <p:txBody>
          <a:bodyPr/>
          <a:lstStyle/>
          <a:p>
            <a:r>
              <a:rPr lang="en-US" b="1" dirty="0" smtClean="0"/>
              <a:t>Five Challenges for UAS2NAS</a:t>
            </a:r>
          </a:p>
          <a:p>
            <a:pPr lvl="1"/>
            <a:r>
              <a:rPr lang="en-US" sz="3200" dirty="0" smtClean="0"/>
              <a:t>Procedural</a:t>
            </a:r>
          </a:p>
          <a:p>
            <a:pPr lvl="1"/>
            <a:r>
              <a:rPr lang="en-US" sz="3200" dirty="0" smtClean="0"/>
              <a:t>Technical (i.e.: Sense and Avoid, Lost Link etc.)</a:t>
            </a:r>
          </a:p>
          <a:p>
            <a:pPr lvl="1"/>
            <a:r>
              <a:rPr lang="en-US" sz="3200" dirty="0" smtClean="0"/>
              <a:t>Aircraft Safety (Certification of aircraft)</a:t>
            </a:r>
          </a:p>
          <a:p>
            <a:pPr lvl="1"/>
            <a:r>
              <a:rPr lang="en-US" sz="3200" dirty="0" smtClean="0"/>
              <a:t>Crew Credentialing (including engineers’), AND</a:t>
            </a:r>
          </a:p>
          <a:p>
            <a:pPr lvl="1"/>
            <a:r>
              <a:rPr lang="en-US" sz="3200" dirty="0" smtClean="0"/>
              <a:t>Public Acceptance</a:t>
            </a:r>
            <a:endParaRPr lang="en-US" sz="3200" b="1" dirty="0"/>
          </a:p>
        </p:txBody>
      </p:sp>
      <p:sp>
        <p:nvSpPr>
          <p:cNvPr id="5" name="Footer Placeholder 4"/>
          <p:cNvSpPr>
            <a:spLocks noGrp="1"/>
          </p:cNvSpPr>
          <p:nvPr>
            <p:ph type="ftr" sz="quarter" idx="11"/>
          </p:nvPr>
        </p:nvSpPr>
        <p:spPr/>
        <p:txBody>
          <a:bodyPr/>
          <a:lstStyle/>
          <a:p>
            <a:pPr>
              <a:defRPr/>
            </a:pPr>
            <a:r>
              <a:rPr lang="en-US" smtClean="0"/>
              <a:t>ICUAS14 Tutoria T1. Emerging SUAS Technology for Precision Ag Applications</a:t>
            </a:r>
            <a:endParaRPr lang="en-US"/>
          </a:p>
        </p:txBody>
      </p:sp>
      <p:sp>
        <p:nvSpPr>
          <p:cNvPr id="6" name="Slide Number Placeholder 5"/>
          <p:cNvSpPr>
            <a:spLocks noGrp="1"/>
          </p:cNvSpPr>
          <p:nvPr>
            <p:ph type="sldNum" sz="quarter" idx="12"/>
          </p:nvPr>
        </p:nvSpPr>
        <p:spPr/>
        <p:txBody>
          <a:bodyPr/>
          <a:lstStyle/>
          <a:p>
            <a:pPr>
              <a:defRPr/>
            </a:pPr>
            <a:r>
              <a:rPr lang="en-US" smtClean="0"/>
              <a:t>Slide-</a:t>
            </a:r>
            <a:fld id="{5364909A-3F3E-460A-BC82-B071F2D46A2C}" type="slidenum">
              <a:rPr lang="en-US" smtClean="0"/>
              <a:pPr>
                <a:defRPr/>
              </a:pPr>
              <a:t>24</a:t>
            </a:fld>
            <a:r>
              <a:rPr lang="en-US" smtClean="0"/>
              <a:t>/1024</a:t>
            </a:r>
            <a:endParaRPr lang="en-US"/>
          </a:p>
        </p:txBody>
      </p:sp>
      <p:sp>
        <p:nvSpPr>
          <p:cNvPr id="4" name="Date Placeholder 3"/>
          <p:cNvSpPr>
            <a:spLocks noGrp="1"/>
          </p:cNvSpPr>
          <p:nvPr>
            <p:ph type="dt" sz="half" idx="10"/>
          </p:nvPr>
        </p:nvSpPr>
        <p:spPr/>
        <p:txBody>
          <a:bodyPr/>
          <a:lstStyle/>
          <a:p>
            <a:pPr>
              <a:defRPr/>
            </a:pPr>
            <a:r>
              <a:rPr lang="en-US" smtClean="0"/>
              <a:t>05/27/2014</a:t>
            </a:r>
            <a:endParaRPr lang="en-US"/>
          </a:p>
        </p:txBody>
      </p:sp>
    </p:spTree>
    <p:extLst>
      <p:ext uri="{BB962C8B-B14F-4D97-AF65-F5344CB8AC3E}">
        <p14:creationId xmlns:p14="http://schemas.microsoft.com/office/powerpoint/2010/main" val="224440035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7818"/>
            <a:ext cx="9144000" cy="935038"/>
          </a:xfrm>
        </p:spPr>
        <p:txBody>
          <a:bodyPr/>
          <a:lstStyle/>
          <a:p>
            <a:r>
              <a:rPr lang="en-US" dirty="0" smtClean="0">
                <a:solidFill>
                  <a:srgbClr val="FF0000"/>
                </a:solidFill>
              </a:rPr>
              <a:t/>
            </a:r>
            <a:br>
              <a:rPr lang="en-US" dirty="0" smtClean="0">
                <a:solidFill>
                  <a:srgbClr val="FF0000"/>
                </a:solidFill>
              </a:rPr>
            </a:br>
            <a:r>
              <a:rPr lang="en-US" sz="5400" b="1" dirty="0" smtClean="0">
                <a:solidFill>
                  <a:srgbClr val="FF0000"/>
                </a:solidFill>
              </a:rPr>
              <a:t>When we can file-n-fly </a:t>
            </a:r>
            <a:r>
              <a:rPr lang="en-US" sz="5400" b="1" dirty="0" smtClean="0">
                <a:solidFill>
                  <a:schemeClr val="accent2"/>
                </a:solidFill>
              </a:rPr>
              <a:t>cheaply and reliably</a:t>
            </a:r>
            <a:r>
              <a:rPr lang="en-US" sz="5400" b="1" dirty="0">
                <a:solidFill>
                  <a:srgbClr val="FF0000"/>
                </a:solidFill>
              </a:rPr>
              <a:t>?</a:t>
            </a:r>
            <a:r>
              <a:rPr lang="en-US" sz="5400" b="1" dirty="0" smtClean="0">
                <a:solidFill>
                  <a:srgbClr val="FF0000"/>
                </a:solidFill>
              </a:rPr>
              <a:t/>
            </a:r>
            <a:br>
              <a:rPr lang="en-US" sz="5400" b="1" dirty="0" smtClean="0">
                <a:solidFill>
                  <a:srgbClr val="FF0000"/>
                </a:solidFill>
              </a:rPr>
            </a:br>
            <a:endParaRPr lang="en-US" b="1" dirty="0"/>
          </a:p>
        </p:txBody>
      </p:sp>
      <p:sp>
        <p:nvSpPr>
          <p:cNvPr id="3" name="Content Placeholder 2"/>
          <p:cNvSpPr>
            <a:spLocks noGrp="1"/>
          </p:cNvSpPr>
          <p:nvPr>
            <p:ph idx="1"/>
          </p:nvPr>
        </p:nvSpPr>
        <p:spPr>
          <a:xfrm>
            <a:off x="323528" y="2780952"/>
            <a:ext cx="8533705" cy="2952304"/>
          </a:xfrm>
        </p:spPr>
        <p:txBody>
          <a:bodyPr/>
          <a:lstStyle/>
          <a:p>
            <a:pPr>
              <a:buNone/>
            </a:pPr>
            <a:r>
              <a:rPr lang="en-US" dirty="0" smtClean="0"/>
              <a:t>The new era of </a:t>
            </a:r>
            <a:r>
              <a:rPr lang="en-US" b="1" dirty="0" smtClean="0">
                <a:solidFill>
                  <a:srgbClr val="FF0000"/>
                </a:solidFill>
              </a:rPr>
              <a:t>Personal</a:t>
            </a:r>
            <a:r>
              <a:rPr lang="en-US" dirty="0" smtClean="0"/>
              <a:t> Remote Sensing (PRS) needs further research, among others, on </a:t>
            </a:r>
          </a:p>
          <a:p>
            <a:pPr lvl="1"/>
            <a:r>
              <a:rPr lang="en-US" b="1" dirty="0" smtClean="0">
                <a:solidFill>
                  <a:schemeClr val="accent2"/>
                </a:solidFill>
              </a:rPr>
              <a:t>Airworthiness</a:t>
            </a:r>
          </a:p>
          <a:p>
            <a:pPr lvl="1"/>
            <a:r>
              <a:rPr lang="en-US" b="1" dirty="0" smtClean="0">
                <a:solidFill>
                  <a:schemeClr val="accent2"/>
                </a:solidFill>
              </a:rPr>
              <a:t>Architecture</a:t>
            </a:r>
          </a:p>
          <a:p>
            <a:pPr lvl="1"/>
            <a:r>
              <a:rPr lang="en-US" b="1" dirty="0">
                <a:solidFill>
                  <a:schemeClr val="accent2"/>
                </a:solidFill>
              </a:rPr>
              <a:t>H</a:t>
            </a:r>
            <a:r>
              <a:rPr lang="en-US" b="1" dirty="0" smtClean="0">
                <a:solidFill>
                  <a:schemeClr val="accent2"/>
                </a:solidFill>
              </a:rPr>
              <a:t>uman factors</a:t>
            </a:r>
            <a:endParaRPr lang="en-US" b="1" dirty="0">
              <a:solidFill>
                <a:schemeClr val="accent2"/>
              </a:solidFill>
            </a:endParaRPr>
          </a:p>
        </p:txBody>
      </p:sp>
      <p:sp>
        <p:nvSpPr>
          <p:cNvPr id="5" name="Footer Placeholder 4"/>
          <p:cNvSpPr>
            <a:spLocks noGrp="1"/>
          </p:cNvSpPr>
          <p:nvPr>
            <p:ph type="ftr" sz="quarter" idx="11"/>
          </p:nvPr>
        </p:nvSpPr>
        <p:spPr/>
        <p:txBody>
          <a:bodyPr/>
          <a:lstStyle/>
          <a:p>
            <a:pPr>
              <a:defRPr/>
            </a:pPr>
            <a:r>
              <a:rPr lang="en-US" smtClean="0"/>
              <a:t>ICUAS14 Tutoria T1. Emerging SUAS Technology for Precision Ag Applications</a:t>
            </a:r>
            <a:endParaRPr lang="en-US"/>
          </a:p>
        </p:txBody>
      </p:sp>
      <p:sp>
        <p:nvSpPr>
          <p:cNvPr id="6" name="Slide Number Placeholder 5"/>
          <p:cNvSpPr>
            <a:spLocks noGrp="1"/>
          </p:cNvSpPr>
          <p:nvPr>
            <p:ph type="sldNum" sz="quarter" idx="12"/>
          </p:nvPr>
        </p:nvSpPr>
        <p:spPr/>
        <p:txBody>
          <a:bodyPr/>
          <a:lstStyle/>
          <a:p>
            <a:pPr>
              <a:defRPr/>
            </a:pPr>
            <a:r>
              <a:rPr lang="en-US" smtClean="0"/>
              <a:t>Slide-</a:t>
            </a:r>
            <a:fld id="{5364909A-3F3E-460A-BC82-B071F2D46A2C}" type="slidenum">
              <a:rPr lang="en-US" smtClean="0"/>
              <a:pPr>
                <a:defRPr/>
              </a:pPr>
              <a:t>25</a:t>
            </a:fld>
            <a:r>
              <a:rPr lang="en-US" smtClean="0"/>
              <a:t>/1024</a:t>
            </a:r>
            <a:endParaRPr lang="en-US"/>
          </a:p>
        </p:txBody>
      </p:sp>
      <p:sp>
        <p:nvSpPr>
          <p:cNvPr id="4" name="Date Placeholder 3"/>
          <p:cNvSpPr>
            <a:spLocks noGrp="1"/>
          </p:cNvSpPr>
          <p:nvPr>
            <p:ph type="dt" sz="half" idx="10"/>
          </p:nvPr>
        </p:nvSpPr>
        <p:spPr/>
        <p:txBody>
          <a:bodyPr/>
          <a:lstStyle/>
          <a:p>
            <a:pPr>
              <a:defRPr/>
            </a:pPr>
            <a:r>
              <a:rPr lang="en-US" smtClean="0"/>
              <a:t>05/27/2014</a:t>
            </a:r>
            <a:endParaRPr lang="en-US"/>
          </a:p>
        </p:txBody>
      </p:sp>
    </p:spTree>
    <p:extLst>
      <p:ext uri="{BB962C8B-B14F-4D97-AF65-F5344CB8AC3E}">
        <p14:creationId xmlns:p14="http://schemas.microsoft.com/office/powerpoint/2010/main" val="34616618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Inhaltsplatzhalter 22"/>
          <p:cNvSpPr>
            <a:spLocks noGrp="1"/>
          </p:cNvSpPr>
          <p:nvPr>
            <p:ph idx="1"/>
          </p:nvPr>
        </p:nvSpPr>
        <p:spPr>
          <a:xfrm>
            <a:off x="467544" y="980728"/>
            <a:ext cx="5904656" cy="4306896"/>
          </a:xfrm>
        </p:spPr>
        <p:txBody>
          <a:bodyPr>
            <a:normAutofit fontScale="92500" lnSpcReduction="10000"/>
          </a:bodyPr>
          <a:lstStyle/>
          <a:p>
            <a:pPr marL="0" indent="0" algn="just">
              <a:buNone/>
            </a:pPr>
            <a:r>
              <a:rPr lang="en-US" sz="2100" b="1" dirty="0"/>
              <a:t>Scope. </a:t>
            </a:r>
            <a:r>
              <a:rPr lang="en-US" sz="2100" dirty="0"/>
              <a:t>Flying opens new opportunities to robotically perform services and tasks like search and rescue, observation, mapping or even inspection and maintenance. </a:t>
            </a:r>
            <a:r>
              <a:rPr lang="en-US" sz="2100" dirty="0" smtClean="0"/>
              <a:t>Key </a:t>
            </a:r>
            <a:r>
              <a:rPr lang="en-US" sz="2100" dirty="0"/>
              <a:t>areas to be addressed include innovative </a:t>
            </a:r>
            <a:r>
              <a:rPr lang="en-US" sz="2100" dirty="0" smtClean="0"/>
              <a:t>unmanned aerial vehicles </a:t>
            </a:r>
            <a:r>
              <a:rPr lang="en-US" sz="2100" dirty="0"/>
              <a:t>design,   autonomous missions, guidance, navigation and control, </a:t>
            </a:r>
            <a:r>
              <a:rPr lang="en-US" sz="2100" dirty="0" smtClean="0"/>
              <a:t>integration of UAS into national air space, and </a:t>
            </a:r>
            <a:r>
              <a:rPr lang="en-US" sz="2100" dirty="0"/>
              <a:t>multi-vehicle coordination. </a:t>
            </a:r>
            <a:endParaRPr lang="en-US" sz="2100" dirty="0" smtClean="0"/>
          </a:p>
          <a:p>
            <a:pPr marL="0" indent="0" algn="just">
              <a:buNone/>
            </a:pPr>
            <a:r>
              <a:rPr lang="en-US" sz="2100" b="1" dirty="0"/>
              <a:t>Topics of Interest </a:t>
            </a:r>
            <a:r>
              <a:rPr lang="en-US" sz="2100" dirty="0" smtClean="0"/>
              <a:t>Include </a:t>
            </a:r>
            <a:r>
              <a:rPr lang="en-US" sz="2100" dirty="0"/>
              <a:t>but not limited to: Airframe design; Field service; Sensor suites; Human-computer interfaces; Autonomous tasks; Localization; Propulsion and Engines; </a:t>
            </a:r>
            <a:r>
              <a:rPr lang="en-US" sz="2100" dirty="0" smtClean="0"/>
              <a:t>Airworthiness, Aerial </a:t>
            </a:r>
            <a:r>
              <a:rPr lang="en-US" sz="2100" dirty="0"/>
              <a:t>vehicle teams; Aerial manipulation. </a:t>
            </a:r>
            <a:endParaRPr lang="en-US" sz="2100" dirty="0" smtClean="0"/>
          </a:p>
          <a:p>
            <a:pPr marL="0" indent="0" algn="just">
              <a:buNone/>
            </a:pPr>
            <a:r>
              <a:rPr lang="en-US" sz="2100" b="1" dirty="0" smtClean="0"/>
              <a:t>Major activities </a:t>
            </a:r>
            <a:r>
              <a:rPr lang="en-US" sz="2100" dirty="0" smtClean="0"/>
              <a:t>include the organization of events such as ICUAS 2013 and RED-UAD 2013, Workshops and summer schools</a:t>
            </a:r>
            <a:r>
              <a:rPr lang="en-US" sz="2100" dirty="0"/>
              <a:t>;</a:t>
            </a:r>
          </a:p>
          <a:p>
            <a:pPr marL="0" indent="0" algn="just">
              <a:buNone/>
            </a:pPr>
            <a:endParaRPr lang="de-DE" dirty="0"/>
          </a:p>
        </p:txBody>
      </p:sp>
      <p:sp>
        <p:nvSpPr>
          <p:cNvPr id="22" name="Titel 21"/>
          <p:cNvSpPr>
            <a:spLocks noGrp="1"/>
          </p:cNvSpPr>
          <p:nvPr>
            <p:ph type="title"/>
          </p:nvPr>
        </p:nvSpPr>
        <p:spPr>
          <a:xfrm>
            <a:off x="457199" y="274638"/>
            <a:ext cx="8383070" cy="850106"/>
          </a:xfrm>
        </p:spPr>
        <p:txBody>
          <a:bodyPr>
            <a:noAutofit/>
          </a:bodyPr>
          <a:lstStyle/>
          <a:p>
            <a:r>
              <a:rPr lang="de-DE" sz="2400" dirty="0" smtClean="0"/>
              <a:t>Technical Committee on </a:t>
            </a:r>
            <a:br>
              <a:rPr lang="de-DE" sz="2400" dirty="0" smtClean="0"/>
            </a:br>
            <a:r>
              <a:rPr lang="en-US" sz="2400" dirty="0"/>
              <a:t>Aerial Robotics and Unmanned Aerial Systems</a:t>
            </a:r>
            <a:endParaRPr lang="de-DE" sz="2400" dirty="0"/>
          </a:p>
        </p:txBody>
      </p:sp>
      <p:sp>
        <p:nvSpPr>
          <p:cNvPr id="24" name="Fußzeilenplatzhalter 23"/>
          <p:cNvSpPr>
            <a:spLocks noGrp="1"/>
          </p:cNvSpPr>
          <p:nvPr>
            <p:ph type="ftr" sz="quarter" idx="10"/>
          </p:nvPr>
        </p:nvSpPr>
        <p:spPr/>
        <p:txBody>
          <a:bodyPr/>
          <a:lstStyle/>
          <a:p>
            <a:r>
              <a:rPr kumimoji="1" lang="en-US" altLang="ja-JP" smtClean="0">
                <a:solidFill>
                  <a:prstClr val="white"/>
                </a:solidFill>
                <a:cs typeface="Arial" pitchFamily="34" charset="0"/>
              </a:rPr>
              <a:t>ICUAS14 Tutoria T1. Emerging SUAS Technology for Precision Ag Applications</a:t>
            </a:r>
            <a:endParaRPr lang="de-DE" dirty="0">
              <a:solidFill>
                <a:prstClr val="black">
                  <a:tint val="75000"/>
                </a:prstClr>
              </a:solidFill>
            </a:endParaRPr>
          </a:p>
        </p:txBody>
      </p:sp>
      <p:grpSp>
        <p:nvGrpSpPr>
          <p:cNvPr id="6" name="5 Grupo"/>
          <p:cNvGrpSpPr/>
          <p:nvPr/>
        </p:nvGrpSpPr>
        <p:grpSpPr>
          <a:xfrm>
            <a:off x="6705324" y="1316338"/>
            <a:ext cx="2038522" cy="1926938"/>
            <a:chOff x="622892" y="989660"/>
            <a:chExt cx="7387116" cy="5688036"/>
          </a:xfrm>
        </p:grpSpPr>
        <p:pic>
          <p:nvPicPr>
            <p:cNvPr id="7" name="6 Imagen" descr="C:\Users\anibal\Documents\IEEEAerialRoboticsandUAS\NewWeb\GraspingLWR-SWISS-UAV.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92" y="989660"/>
              <a:ext cx="4397458" cy="2883876"/>
            </a:xfrm>
            <a:prstGeom prst="rect">
              <a:avLst/>
            </a:prstGeom>
            <a:noFill/>
            <a:ln>
              <a:noFill/>
            </a:ln>
          </p:spPr>
        </p:pic>
        <p:pic>
          <p:nvPicPr>
            <p:cNvPr id="8" name="7 Imagen" descr="C:\Users\anibal\Documents\IEEEAerialRoboticsandUAS\NewWeb\load_3uav.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0350" y="989660"/>
              <a:ext cx="2989658" cy="3962111"/>
            </a:xfrm>
            <a:prstGeom prst="rect">
              <a:avLst/>
            </a:prstGeom>
            <a:noFill/>
            <a:ln>
              <a:noFill/>
            </a:ln>
          </p:spPr>
        </p:pic>
        <p:pic>
          <p:nvPicPr>
            <p:cNvPr id="9" name="8 Imagen" descr="C:\Users\anibal\Documents\IEEEAerialRoboticsandUAS\VideosPhotos\grab_block.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92" y="3873536"/>
              <a:ext cx="4397458" cy="2804160"/>
            </a:xfrm>
            <a:prstGeom prst="rect">
              <a:avLst/>
            </a:prstGeom>
            <a:noFill/>
            <a:ln>
              <a:noFill/>
            </a:ln>
          </p:spPr>
        </p:pic>
        <p:pic>
          <p:nvPicPr>
            <p:cNvPr id="10" name="9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0350" y="4918115"/>
              <a:ext cx="2989658" cy="1759581"/>
            </a:xfrm>
            <a:prstGeom prst="rect">
              <a:avLst/>
            </a:prstGeom>
          </p:spPr>
        </p:pic>
      </p:grpSp>
      <p:pic>
        <p:nvPicPr>
          <p:cNvPr id="1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8922" y="3265657"/>
            <a:ext cx="2391347" cy="1925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467544" y="4941168"/>
            <a:ext cx="8676456" cy="1215717"/>
          </a:xfrm>
          <a:prstGeom prst="rect">
            <a:avLst/>
          </a:prstGeom>
          <a:noFill/>
        </p:spPr>
        <p:txBody>
          <a:bodyPr wrap="square" rtlCol="0">
            <a:spAutoFit/>
          </a:bodyPr>
          <a:lstStyle/>
          <a:p>
            <a:pPr fontAlgn="auto">
              <a:spcBef>
                <a:spcPts val="0"/>
              </a:spcBef>
              <a:spcAft>
                <a:spcPts val="0"/>
              </a:spcAft>
            </a:pPr>
            <a:r>
              <a:rPr lang="es-ES" sz="1800" b="1" dirty="0">
                <a:solidFill>
                  <a:prstClr val="black"/>
                </a:solidFill>
                <a:latin typeface="Arial"/>
              </a:rPr>
              <a:t>TC-</a:t>
            </a:r>
            <a:r>
              <a:rPr lang="es-ES" sz="1800" b="1" dirty="0" err="1">
                <a:solidFill>
                  <a:prstClr val="black"/>
                </a:solidFill>
                <a:latin typeface="Arial"/>
              </a:rPr>
              <a:t>Cochairs</a:t>
            </a:r>
            <a:r>
              <a:rPr lang="es-ES" sz="1800" b="1" dirty="0">
                <a:solidFill>
                  <a:prstClr val="black"/>
                </a:solidFill>
                <a:latin typeface="Arial"/>
              </a:rPr>
              <a:t>: </a:t>
            </a:r>
            <a:endParaRPr lang="es-ES" sz="1800" b="1" dirty="0" smtClean="0">
              <a:solidFill>
                <a:prstClr val="black"/>
              </a:solidFill>
              <a:latin typeface="Arial"/>
            </a:endParaRPr>
          </a:p>
          <a:p>
            <a:pPr marL="285750" indent="-285750" fontAlgn="auto">
              <a:spcBef>
                <a:spcPts val="0"/>
              </a:spcBef>
              <a:spcAft>
                <a:spcPts val="0"/>
              </a:spcAft>
              <a:buFont typeface="Arial" pitchFamily="34" charset="0"/>
              <a:buChar char="•"/>
            </a:pPr>
            <a:r>
              <a:rPr lang="es-ES" sz="1800" dirty="0" smtClean="0">
                <a:solidFill>
                  <a:prstClr val="black"/>
                </a:solidFill>
                <a:latin typeface="Arial"/>
              </a:rPr>
              <a:t>A. Ollero</a:t>
            </a:r>
            <a:r>
              <a:rPr lang="es-ES" sz="1800" dirty="0">
                <a:solidFill>
                  <a:prstClr val="black"/>
                </a:solidFill>
                <a:latin typeface="Arial"/>
              </a:rPr>
              <a:t>, </a:t>
            </a:r>
            <a:r>
              <a:rPr lang="es-ES" sz="1800" dirty="0" err="1" smtClean="0">
                <a:solidFill>
                  <a:prstClr val="black"/>
                </a:solidFill>
                <a:latin typeface="Arial"/>
              </a:rPr>
              <a:t>University</a:t>
            </a:r>
            <a:r>
              <a:rPr lang="es-ES" sz="1800" dirty="0" smtClean="0">
                <a:solidFill>
                  <a:prstClr val="black"/>
                </a:solidFill>
                <a:latin typeface="Arial"/>
              </a:rPr>
              <a:t> </a:t>
            </a:r>
            <a:r>
              <a:rPr lang="es-ES" sz="1800" dirty="0">
                <a:solidFill>
                  <a:prstClr val="black"/>
                </a:solidFill>
                <a:latin typeface="Arial"/>
              </a:rPr>
              <a:t>Sevilla (</a:t>
            </a:r>
            <a:r>
              <a:rPr lang="es-ES" sz="1800" dirty="0" err="1" smtClean="0">
                <a:solidFill>
                  <a:prstClr val="black"/>
                </a:solidFill>
                <a:latin typeface="Arial"/>
              </a:rPr>
              <a:t>Spain</a:t>
            </a:r>
            <a:r>
              <a:rPr lang="es-ES" sz="1800" dirty="0" smtClean="0">
                <a:solidFill>
                  <a:prstClr val="black"/>
                </a:solidFill>
                <a:latin typeface="Arial"/>
              </a:rPr>
              <a:t>), </a:t>
            </a:r>
            <a:r>
              <a:rPr lang="es-ES" sz="1800" dirty="0" smtClean="0">
                <a:solidFill>
                  <a:prstClr val="black"/>
                </a:solidFill>
                <a:latin typeface="Arial"/>
                <a:hlinkClick r:id="rId7"/>
              </a:rPr>
              <a:t>aollero@cartuja.us.es</a:t>
            </a:r>
            <a:r>
              <a:rPr lang="es-ES" sz="1800" dirty="0" smtClean="0">
                <a:solidFill>
                  <a:prstClr val="black"/>
                </a:solidFill>
                <a:latin typeface="Arial"/>
              </a:rPr>
              <a:t>, </a:t>
            </a:r>
          </a:p>
          <a:p>
            <a:pPr marL="285750" indent="-285750" fontAlgn="auto">
              <a:spcBef>
                <a:spcPts val="0"/>
              </a:spcBef>
              <a:spcAft>
                <a:spcPts val="0"/>
              </a:spcAft>
              <a:buFont typeface="Arial" pitchFamily="34" charset="0"/>
              <a:buChar char="•"/>
            </a:pPr>
            <a:r>
              <a:rPr lang="en-US" sz="1800" dirty="0" smtClean="0">
                <a:solidFill>
                  <a:prstClr val="black"/>
                </a:solidFill>
                <a:latin typeface="Arial"/>
              </a:rPr>
              <a:t>YangQuan Chen, Univ. </a:t>
            </a:r>
            <a:r>
              <a:rPr lang="en-US" sz="1800" dirty="0">
                <a:solidFill>
                  <a:prstClr val="black"/>
                </a:solidFill>
                <a:latin typeface="Arial"/>
              </a:rPr>
              <a:t>of California, Merced (USA</a:t>
            </a:r>
            <a:r>
              <a:rPr lang="en-US" sz="1800" dirty="0" smtClean="0">
                <a:solidFill>
                  <a:prstClr val="black"/>
                </a:solidFill>
                <a:latin typeface="Arial"/>
              </a:rPr>
              <a:t>), </a:t>
            </a:r>
            <a:r>
              <a:rPr lang="en-US" sz="1800" dirty="0" smtClean="0">
                <a:solidFill>
                  <a:prstClr val="black"/>
                </a:solidFill>
                <a:latin typeface="Arial"/>
                <a:hlinkClick r:id="rId8"/>
              </a:rPr>
              <a:t>ychen53@ucmerced.edu</a:t>
            </a:r>
            <a:endParaRPr lang="en-US" sz="1800" dirty="0" smtClean="0">
              <a:solidFill>
                <a:prstClr val="black"/>
              </a:solidFill>
              <a:latin typeface="Arial"/>
            </a:endParaRPr>
          </a:p>
          <a:p>
            <a:pPr marL="342900" indent="-342900" fontAlgn="auto">
              <a:spcBef>
                <a:spcPts val="0"/>
              </a:spcBef>
              <a:spcAft>
                <a:spcPts val="0"/>
              </a:spcAft>
              <a:buFont typeface="Arial" pitchFamily="34" charset="0"/>
              <a:buChar char="•"/>
            </a:pPr>
            <a:r>
              <a:rPr lang="en-US" sz="1900" dirty="0" smtClean="0">
                <a:solidFill>
                  <a:prstClr val="black"/>
                </a:solidFill>
                <a:latin typeface="Arial"/>
              </a:rPr>
              <a:t>Kimon </a:t>
            </a:r>
            <a:r>
              <a:rPr lang="en-US" sz="1900" dirty="0">
                <a:solidFill>
                  <a:prstClr val="black"/>
                </a:solidFill>
                <a:latin typeface="Arial"/>
              </a:rPr>
              <a:t>P  </a:t>
            </a:r>
            <a:r>
              <a:rPr lang="en-US" sz="1900" dirty="0" smtClean="0">
                <a:solidFill>
                  <a:prstClr val="black"/>
                </a:solidFill>
                <a:latin typeface="Arial"/>
              </a:rPr>
              <a:t>Valavanis, University </a:t>
            </a:r>
            <a:r>
              <a:rPr lang="en-US" sz="1900" dirty="0">
                <a:solidFill>
                  <a:prstClr val="black"/>
                </a:solidFill>
                <a:latin typeface="Arial"/>
              </a:rPr>
              <a:t>of </a:t>
            </a:r>
            <a:r>
              <a:rPr lang="en-US" sz="1900" dirty="0" smtClean="0">
                <a:solidFill>
                  <a:prstClr val="black"/>
                </a:solidFill>
                <a:latin typeface="Arial"/>
              </a:rPr>
              <a:t>Denver</a:t>
            </a:r>
            <a:r>
              <a:rPr lang="en-US" sz="1900" dirty="0">
                <a:solidFill>
                  <a:prstClr val="black"/>
                </a:solidFill>
                <a:latin typeface="Arial"/>
              </a:rPr>
              <a:t> </a:t>
            </a:r>
            <a:r>
              <a:rPr lang="en-US" sz="1900" dirty="0" smtClean="0">
                <a:solidFill>
                  <a:prstClr val="black"/>
                </a:solidFill>
                <a:latin typeface="Arial"/>
              </a:rPr>
              <a:t>(USA</a:t>
            </a:r>
            <a:r>
              <a:rPr lang="en-US" sz="1900" dirty="0">
                <a:solidFill>
                  <a:prstClr val="black"/>
                </a:solidFill>
                <a:latin typeface="Arial"/>
              </a:rPr>
              <a:t>), </a:t>
            </a:r>
            <a:r>
              <a:rPr lang="en-US" sz="1900" dirty="0" smtClean="0">
                <a:solidFill>
                  <a:prstClr val="black"/>
                </a:solidFill>
                <a:latin typeface="Arial"/>
              </a:rPr>
              <a:t> </a:t>
            </a:r>
            <a:r>
              <a:rPr lang="en-US" sz="1900" dirty="0" smtClean="0">
                <a:solidFill>
                  <a:prstClr val="black"/>
                </a:solidFill>
                <a:latin typeface="Arial"/>
                <a:hlinkClick r:id="rId9"/>
              </a:rPr>
              <a:t>kimon.valavanis@du.edu</a:t>
            </a:r>
            <a:endParaRPr lang="en-US" sz="1900" dirty="0" smtClean="0">
              <a:solidFill>
                <a:prstClr val="black"/>
              </a:solidFill>
              <a:latin typeface="Arial"/>
            </a:endParaRPr>
          </a:p>
        </p:txBody>
      </p:sp>
    </p:spTree>
    <p:extLst>
      <p:ext uri="{BB962C8B-B14F-4D97-AF65-F5344CB8AC3E}">
        <p14:creationId xmlns:p14="http://schemas.microsoft.com/office/powerpoint/2010/main" val="2565244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4784"/>
            <a:ext cx="8686800" cy="4464497"/>
          </a:xfrm>
        </p:spPr>
        <p:txBody>
          <a:bodyPr>
            <a:normAutofit/>
          </a:bodyPr>
          <a:lstStyle/>
          <a:p>
            <a:pPr marL="0" indent="0">
              <a:buNone/>
            </a:pPr>
            <a:r>
              <a:rPr lang="en-US" sz="4400" b="1" dirty="0" smtClean="0">
                <a:solidFill>
                  <a:schemeClr val="accent2"/>
                </a:solidFill>
              </a:rPr>
              <a:t>New TC website:</a:t>
            </a:r>
          </a:p>
          <a:p>
            <a:pPr marL="0" indent="0">
              <a:buNone/>
            </a:pPr>
            <a:r>
              <a:rPr lang="en-US" sz="4000" dirty="0">
                <a:hlinkClick r:id="rId2"/>
              </a:rPr>
              <a:t>http://ieee-aerialrobotics-uavs.org</a:t>
            </a:r>
            <a:r>
              <a:rPr lang="en-US" sz="4000" dirty="0" smtClean="0">
                <a:hlinkClick r:id="rId2"/>
              </a:rPr>
              <a:t>/</a:t>
            </a:r>
            <a:endParaRPr lang="en-US" sz="4000" dirty="0" smtClean="0"/>
          </a:p>
          <a:p>
            <a:pPr marL="0" indent="0">
              <a:buNone/>
            </a:pPr>
            <a:endParaRPr lang="en-US" sz="4000" dirty="0"/>
          </a:p>
          <a:p>
            <a:pPr marL="0" indent="0">
              <a:buNone/>
            </a:pPr>
            <a:r>
              <a:rPr lang="en-US" sz="4000" b="1" dirty="0" smtClean="0">
                <a:solidFill>
                  <a:schemeClr val="accent2"/>
                </a:solidFill>
              </a:rPr>
              <a:t>Official TC link:</a:t>
            </a:r>
          </a:p>
          <a:p>
            <a:pPr marL="0" indent="0">
              <a:buNone/>
            </a:pPr>
            <a:r>
              <a:rPr lang="en-US" sz="2000" b="1" dirty="0"/>
              <a:t>http://www.ieee-ras.org/aerial-robotics-and-unmanned-aerial-vehicles/</a:t>
            </a:r>
          </a:p>
        </p:txBody>
      </p:sp>
      <p:sp>
        <p:nvSpPr>
          <p:cNvPr id="3" name="Footer Placeholder 2"/>
          <p:cNvSpPr>
            <a:spLocks noGrp="1"/>
          </p:cNvSpPr>
          <p:nvPr>
            <p:ph type="ftr" sz="quarter" idx="10"/>
          </p:nvPr>
        </p:nvSpPr>
        <p:spPr>
          <a:xfrm>
            <a:off x="2051720" y="6237312"/>
            <a:ext cx="7092280" cy="576064"/>
          </a:xfrm>
        </p:spPr>
        <p:txBody>
          <a:bodyPr/>
          <a:lstStyle/>
          <a:p>
            <a:r>
              <a:rPr kumimoji="1" lang="en-US" altLang="ja-JP" smtClean="0">
                <a:solidFill>
                  <a:prstClr val="white"/>
                </a:solidFill>
                <a:cs typeface="Arial" pitchFamily="34" charset="0"/>
              </a:rPr>
              <a:t>ICUAS14 Tutoria T1. Emerging SUAS Technology for Precision Ag Applications</a:t>
            </a:r>
            <a:endParaRPr kumimoji="1" lang="ja-JP" altLang="en-US" dirty="0">
              <a:solidFill>
                <a:prstClr val="white"/>
              </a:solidFill>
              <a:cs typeface="Arial" pitchFamily="34" charset="0"/>
            </a:endParaRPr>
          </a:p>
        </p:txBody>
      </p:sp>
      <p:sp>
        <p:nvSpPr>
          <p:cNvPr id="4" name="Title 3"/>
          <p:cNvSpPr>
            <a:spLocks noGrp="1"/>
          </p:cNvSpPr>
          <p:nvPr>
            <p:ph type="title"/>
          </p:nvPr>
        </p:nvSpPr>
        <p:spPr/>
        <p:txBody>
          <a:bodyPr/>
          <a:lstStyle/>
          <a:p>
            <a:r>
              <a:rPr lang="en-US" dirty="0" smtClean="0"/>
              <a:t>IEEE RAS TC ARUAV</a:t>
            </a:r>
            <a:endParaRPr lang="en-US" dirty="0"/>
          </a:p>
        </p:txBody>
      </p:sp>
    </p:spTree>
    <p:extLst>
      <p:ext uri="{BB962C8B-B14F-4D97-AF65-F5344CB8AC3E}">
        <p14:creationId xmlns:p14="http://schemas.microsoft.com/office/powerpoint/2010/main" val="31648253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Moderated by YangQuan Chen</a:t>
            </a:r>
          </a:p>
          <a:p>
            <a:r>
              <a:rPr lang="en-US" dirty="0" smtClean="0">
                <a:solidFill>
                  <a:srgbClr val="FF0000"/>
                </a:solidFill>
              </a:rPr>
              <a:t>Points for thoughts</a:t>
            </a:r>
          </a:p>
          <a:p>
            <a:pPr lvl="1"/>
            <a:r>
              <a:rPr lang="en-US" dirty="0" smtClean="0">
                <a:solidFill>
                  <a:srgbClr val="FF0000"/>
                </a:solidFill>
              </a:rPr>
              <a:t>What end users need in precision ag?</a:t>
            </a:r>
          </a:p>
          <a:p>
            <a:pPr lvl="2"/>
            <a:r>
              <a:rPr lang="en-US" dirty="0" smtClean="0">
                <a:solidFill>
                  <a:srgbClr val="FF0000"/>
                </a:solidFill>
              </a:rPr>
              <a:t>Crop stress early detection; soil analyzing drones? </a:t>
            </a:r>
          </a:p>
          <a:p>
            <a:pPr lvl="1"/>
            <a:r>
              <a:rPr lang="en-US" dirty="0" smtClean="0">
                <a:solidFill>
                  <a:srgbClr val="FF0000"/>
                </a:solidFill>
              </a:rPr>
              <a:t>Service models? </a:t>
            </a:r>
          </a:p>
          <a:p>
            <a:pPr lvl="2"/>
            <a:r>
              <a:rPr lang="en-US" dirty="0" smtClean="0">
                <a:solidFill>
                  <a:srgbClr val="FF0000"/>
                </a:solidFill>
              </a:rPr>
              <a:t>“Flying tractors”?</a:t>
            </a:r>
          </a:p>
          <a:p>
            <a:pPr lvl="1"/>
            <a:r>
              <a:rPr lang="en-US" dirty="0" smtClean="0">
                <a:solidFill>
                  <a:srgbClr val="FF0000"/>
                </a:solidFill>
              </a:rPr>
              <a:t>Delivery model?</a:t>
            </a:r>
          </a:p>
          <a:p>
            <a:pPr lvl="2"/>
            <a:r>
              <a:rPr lang="en-US" dirty="0" smtClean="0">
                <a:solidFill>
                  <a:srgbClr val="FF0000"/>
                </a:solidFill>
              </a:rPr>
              <a:t>Cloud, smart phone, smart tweeting? </a:t>
            </a:r>
          </a:p>
          <a:p>
            <a:pPr lvl="1"/>
            <a:endParaRPr lang="en-US" dirty="0"/>
          </a:p>
        </p:txBody>
      </p:sp>
      <p:sp>
        <p:nvSpPr>
          <p:cNvPr id="3" name="Footer Placeholder 2"/>
          <p:cNvSpPr>
            <a:spLocks noGrp="1"/>
          </p:cNvSpPr>
          <p:nvPr>
            <p:ph type="ftr" sz="quarter" idx="10"/>
          </p:nvPr>
        </p:nvSpPr>
        <p:spPr/>
        <p:txBody>
          <a:bodyPr/>
          <a:lstStyle/>
          <a:p>
            <a:r>
              <a:rPr kumimoji="1" lang="en-US" altLang="ja-JP" smtClean="0">
                <a:solidFill>
                  <a:prstClr val="white"/>
                </a:solidFill>
                <a:cs typeface="Arial" pitchFamily="34" charset="0"/>
              </a:rPr>
              <a:t>ICUAS14 Tutoria T1. Emerging SUAS Technology for Precision Ag Applications</a:t>
            </a:r>
            <a:endParaRPr lang="de-DE" dirty="0">
              <a:solidFill>
                <a:prstClr val="black">
                  <a:tint val="75000"/>
                </a:prstClr>
              </a:solidFill>
            </a:endParaRPr>
          </a:p>
        </p:txBody>
      </p:sp>
      <p:sp>
        <p:nvSpPr>
          <p:cNvPr id="4" name="Title 3"/>
          <p:cNvSpPr>
            <a:spLocks noGrp="1"/>
          </p:cNvSpPr>
          <p:nvPr>
            <p:ph type="title"/>
          </p:nvPr>
        </p:nvSpPr>
        <p:spPr/>
        <p:txBody>
          <a:bodyPr/>
          <a:lstStyle/>
          <a:p>
            <a:r>
              <a:rPr lang="en-US" dirty="0" smtClean="0"/>
              <a:t>Round Table Discussions</a:t>
            </a:r>
            <a:endParaRPr lang="en-US" dirty="0"/>
          </a:p>
        </p:txBody>
      </p:sp>
    </p:spTree>
    <p:extLst>
      <p:ext uri="{BB962C8B-B14F-4D97-AF65-F5344CB8AC3E}">
        <p14:creationId xmlns:p14="http://schemas.microsoft.com/office/powerpoint/2010/main" val="3780548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5400" y="1196975"/>
            <a:ext cx="9144000" cy="5111750"/>
          </a:xfrm>
        </p:spPr>
        <p:txBody>
          <a:bodyPr/>
          <a:lstStyle/>
          <a:p>
            <a:r>
              <a:rPr lang="en-US" sz="3600" b="1" dirty="0" smtClean="0">
                <a:solidFill>
                  <a:srgbClr val="FF0000"/>
                </a:solidFill>
              </a:rPr>
              <a:t>Thank you for attending my talk!</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t>
            </a:r>
            <a:r>
              <a:rPr lang="en-US" dirty="0" smtClean="0"/>
              <a:t>For more information, check</a:t>
            </a:r>
            <a:br>
              <a:rPr lang="en-US" dirty="0" smtClean="0"/>
            </a:br>
            <a:r>
              <a:rPr lang="en-US" dirty="0" smtClean="0"/>
              <a:t/>
            </a:r>
            <a:br>
              <a:rPr lang="en-US" dirty="0" smtClean="0"/>
            </a:br>
            <a:r>
              <a:rPr lang="en-US" dirty="0" smtClean="0"/>
              <a:t>http://mechatronics.ucmerced.edu/ </a:t>
            </a:r>
            <a:r>
              <a:rPr lang="en-US" smtClean="0"/>
              <a:t/>
            </a:r>
            <a:br>
              <a:rPr lang="en-US" smtClean="0"/>
            </a:br>
            <a:endParaRPr lang="en-US" sz="3200" dirty="0" smtClean="0"/>
          </a:p>
        </p:txBody>
      </p:sp>
      <p:sp>
        <p:nvSpPr>
          <p:cNvPr id="7" name="Footer Placeholder 6"/>
          <p:cNvSpPr>
            <a:spLocks noGrp="1"/>
          </p:cNvSpPr>
          <p:nvPr>
            <p:ph type="ftr" sz="quarter" idx="11"/>
          </p:nvPr>
        </p:nvSpPr>
        <p:spPr/>
        <p:txBody>
          <a:bodyPr/>
          <a:lstStyle/>
          <a:p>
            <a:pPr>
              <a:defRPr/>
            </a:pPr>
            <a:r>
              <a:rPr lang="en-US" smtClean="0"/>
              <a:t>ICUAS14 Tutoria T1. Emerging SUAS Technology for Precision Ag Applications</a:t>
            </a:r>
            <a:endParaRPr lang="en-US"/>
          </a:p>
        </p:txBody>
      </p:sp>
      <p:sp>
        <p:nvSpPr>
          <p:cNvPr id="8" name="Slide Number Placeholder 7"/>
          <p:cNvSpPr>
            <a:spLocks noGrp="1"/>
          </p:cNvSpPr>
          <p:nvPr>
            <p:ph type="sldNum" sz="quarter" idx="12"/>
          </p:nvPr>
        </p:nvSpPr>
        <p:spPr/>
        <p:txBody>
          <a:bodyPr/>
          <a:lstStyle/>
          <a:p>
            <a:pPr>
              <a:defRPr/>
            </a:pPr>
            <a:r>
              <a:rPr lang="en-US" smtClean="0"/>
              <a:t>Slide-</a:t>
            </a:r>
            <a:fld id="{5F5F96FE-B277-4C9C-A058-351A44221615}" type="slidenum">
              <a:rPr lang="en-US" smtClean="0"/>
              <a:pPr>
                <a:defRPr/>
              </a:pPr>
              <a:t>29</a:t>
            </a:fld>
            <a:r>
              <a:rPr lang="en-US" smtClean="0"/>
              <a:t>/1024</a:t>
            </a:r>
            <a:endParaRPr lang="en-US"/>
          </a:p>
        </p:txBody>
      </p:sp>
      <p:sp>
        <p:nvSpPr>
          <p:cNvPr id="2" name="Date Placeholder 1"/>
          <p:cNvSpPr>
            <a:spLocks noGrp="1"/>
          </p:cNvSpPr>
          <p:nvPr>
            <p:ph type="dt" sz="half" idx="10"/>
          </p:nvPr>
        </p:nvSpPr>
        <p:spPr/>
        <p:txBody>
          <a:bodyPr/>
          <a:lstStyle/>
          <a:p>
            <a:pPr>
              <a:defRPr/>
            </a:pPr>
            <a:r>
              <a:rPr lang="en-US" smtClean="0"/>
              <a:t>05/27/2014</a:t>
            </a: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2204864"/>
            <a:ext cx="8963025" cy="2592387"/>
          </a:xfrm>
        </p:spPr>
        <p:txBody>
          <a:bodyPr/>
          <a:lstStyle/>
          <a:p>
            <a:r>
              <a:rPr lang="en-US" sz="9600" dirty="0" smtClean="0"/>
              <a:t>Welcome!</a:t>
            </a:r>
            <a:r>
              <a:rPr lang="en-US" dirty="0" smtClean="0"/>
              <a:t/>
            </a:r>
            <a:br>
              <a:rPr lang="en-US" dirty="0" smtClean="0"/>
            </a:br>
            <a:r>
              <a:rPr lang="en-US" dirty="0" smtClean="0"/>
              <a:t/>
            </a:r>
            <a:br>
              <a:rPr lang="en-US" dirty="0" smtClean="0"/>
            </a:br>
            <a:r>
              <a:rPr lang="en-US" sz="4800" b="1" dirty="0" smtClean="0">
                <a:solidFill>
                  <a:srgbClr val="FF0000"/>
                </a:solidFill>
              </a:rPr>
              <a:t>Together, we are making history – “Personal Remote Sensing”</a:t>
            </a:r>
            <a:br>
              <a:rPr lang="en-US" sz="4800" b="1" dirty="0" smtClean="0">
                <a:solidFill>
                  <a:srgbClr val="FF0000"/>
                </a:solidFill>
              </a:rPr>
            </a:br>
            <a:r>
              <a:rPr lang="en-US" sz="4800" b="1" dirty="0">
                <a:solidFill>
                  <a:srgbClr val="FF0000"/>
                </a:solidFill>
              </a:rPr>
              <a:t/>
            </a:r>
            <a:br>
              <a:rPr lang="en-US" sz="4800" b="1" dirty="0">
                <a:solidFill>
                  <a:srgbClr val="FF0000"/>
                </a:solidFill>
              </a:rPr>
            </a:br>
            <a:r>
              <a:rPr lang="en-US" sz="4800" b="1" dirty="0" smtClean="0">
                <a:solidFill>
                  <a:srgbClr val="00FF00"/>
                </a:solidFill>
              </a:rPr>
              <a:t>or Wright Brothers 2.0</a:t>
            </a:r>
            <a:r>
              <a:rPr lang="en-US" dirty="0" smtClean="0">
                <a:solidFill>
                  <a:srgbClr val="00FF00"/>
                </a:solidFill>
              </a:rPr>
              <a:t/>
            </a:r>
            <a:br>
              <a:rPr lang="en-US" dirty="0" smtClean="0">
                <a:solidFill>
                  <a:srgbClr val="00FF00"/>
                </a:solidFill>
              </a:rPr>
            </a:br>
            <a:endParaRPr lang="en-US" dirty="0" smtClean="0">
              <a:solidFill>
                <a:srgbClr val="00FF00"/>
              </a:solidFill>
            </a:endParaRPr>
          </a:p>
        </p:txBody>
      </p:sp>
      <p:sp>
        <p:nvSpPr>
          <p:cNvPr id="4" name="Date Placeholder 3"/>
          <p:cNvSpPr>
            <a:spLocks noGrp="1"/>
          </p:cNvSpPr>
          <p:nvPr>
            <p:ph type="dt" sz="quarter" idx="10"/>
          </p:nvPr>
        </p:nvSpPr>
        <p:spPr/>
        <p:txBody>
          <a:bodyPr/>
          <a:lstStyle/>
          <a:p>
            <a:pPr>
              <a:defRPr/>
            </a:pPr>
            <a:r>
              <a:rPr lang="en-US" smtClean="0"/>
              <a:t>05/27/2014</a:t>
            </a:r>
            <a:endParaRPr lang="en-US"/>
          </a:p>
        </p:txBody>
      </p:sp>
      <p:sp>
        <p:nvSpPr>
          <p:cNvPr id="5" name="Footer Placeholder 4"/>
          <p:cNvSpPr>
            <a:spLocks noGrp="1"/>
          </p:cNvSpPr>
          <p:nvPr>
            <p:ph type="ftr" sz="quarter" idx="11"/>
          </p:nvPr>
        </p:nvSpPr>
        <p:spPr/>
        <p:txBody>
          <a:bodyPr/>
          <a:lstStyle/>
          <a:p>
            <a:pPr>
              <a:defRPr/>
            </a:pPr>
            <a:r>
              <a:rPr lang="en-US" smtClean="0"/>
              <a:t>ICUAS14 Tutoria T1. Emerging SUAS Technology for Precision Ag Applications</a:t>
            </a:r>
            <a:endParaRPr lang="en-US"/>
          </a:p>
        </p:txBody>
      </p:sp>
      <p:sp>
        <p:nvSpPr>
          <p:cNvPr id="6" name="Slide Number Placeholder 5"/>
          <p:cNvSpPr>
            <a:spLocks noGrp="1"/>
          </p:cNvSpPr>
          <p:nvPr>
            <p:ph type="sldNum" sz="quarter" idx="12"/>
          </p:nvPr>
        </p:nvSpPr>
        <p:spPr/>
        <p:txBody>
          <a:bodyPr/>
          <a:lstStyle/>
          <a:p>
            <a:pPr>
              <a:defRPr/>
            </a:pPr>
            <a:r>
              <a:rPr lang="en-US" smtClean="0"/>
              <a:t>Slide-</a:t>
            </a:r>
            <a:fld id="{1070A5E7-96A3-42AC-AA9A-42E9DF44F6DE}" type="slidenum">
              <a:rPr lang="en-US" smtClean="0"/>
              <a:pPr>
                <a:defRPr/>
              </a:pPr>
              <a:t>3</a:t>
            </a:fld>
            <a:r>
              <a:rPr lang="en-US" smtClean="0"/>
              <a:t> of 1024</a:t>
            </a:r>
            <a:endParaRPr lang="en-US"/>
          </a:p>
        </p:txBody>
      </p:sp>
    </p:spTree>
    <p:extLst>
      <p:ext uri="{BB962C8B-B14F-4D97-AF65-F5344CB8AC3E}">
        <p14:creationId xmlns:p14="http://schemas.microsoft.com/office/powerpoint/2010/main" val="118701490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404813"/>
            <a:ext cx="9144000" cy="935037"/>
          </a:xfrm>
        </p:spPr>
        <p:txBody>
          <a:bodyPr/>
          <a:lstStyle/>
          <a:p>
            <a:r>
              <a:rPr lang="en-US" dirty="0" smtClean="0"/>
              <a:t>An Analogy – </a:t>
            </a:r>
            <a:r>
              <a:rPr lang="en-US" b="1" dirty="0" smtClean="0">
                <a:solidFill>
                  <a:srgbClr val="FF0000"/>
                </a:solidFill>
              </a:rPr>
              <a:t>Why go “Personal”?</a:t>
            </a:r>
          </a:p>
        </p:txBody>
      </p:sp>
      <p:sp>
        <p:nvSpPr>
          <p:cNvPr id="56323" name="Content Placeholder 2"/>
          <p:cNvSpPr>
            <a:spLocks noGrp="1"/>
          </p:cNvSpPr>
          <p:nvPr>
            <p:ph idx="1"/>
          </p:nvPr>
        </p:nvSpPr>
        <p:spPr>
          <a:xfrm>
            <a:off x="0" y="1196975"/>
            <a:ext cx="8893175" cy="5327650"/>
          </a:xfrm>
        </p:spPr>
        <p:txBody>
          <a:bodyPr/>
          <a:lstStyle/>
          <a:p>
            <a:r>
              <a:rPr lang="en-US" dirty="0" smtClean="0"/>
              <a:t>1970s: Personal Computer (PC) – Bill Gates</a:t>
            </a:r>
          </a:p>
          <a:p>
            <a:r>
              <a:rPr lang="en-US" dirty="0" smtClean="0"/>
              <a:t>2010s: Personal Remote Sensing (PRS) - ????</a:t>
            </a:r>
          </a:p>
          <a:p>
            <a:pPr lvl="1"/>
            <a:r>
              <a:rPr lang="en-US" dirty="0" smtClean="0"/>
              <a:t>Low cost, affordable. Robust, easy to use</a:t>
            </a:r>
          </a:p>
          <a:p>
            <a:pPr lvl="1"/>
            <a:r>
              <a:rPr lang="en-US" dirty="0" smtClean="0"/>
              <a:t>Run way free; Autonomous/cognitive</a:t>
            </a:r>
          </a:p>
          <a:p>
            <a:pPr lvl="1"/>
            <a:r>
              <a:rPr lang="en-US" dirty="0" smtClean="0"/>
              <a:t>Swarm/coven; </a:t>
            </a:r>
          </a:p>
          <a:p>
            <a:pPr lvl="1"/>
            <a:r>
              <a:rPr lang="en-US" dirty="0" smtClean="0"/>
              <a:t>Enabling new apps and services</a:t>
            </a:r>
          </a:p>
          <a:p>
            <a:pPr lvl="2"/>
            <a:r>
              <a:rPr lang="en-US" dirty="0" smtClean="0"/>
              <a:t>Google 4D map (</a:t>
            </a:r>
            <a:r>
              <a:rPr lang="en-US" dirty="0" err="1" smtClean="0"/>
              <a:t>x,y,z,t</a:t>
            </a:r>
            <a:r>
              <a:rPr lang="en-US" dirty="0" smtClean="0"/>
              <a:t>) paid service</a:t>
            </a:r>
          </a:p>
          <a:p>
            <a:pPr lvl="1"/>
            <a:r>
              <a:rPr lang="en-US" dirty="0" smtClean="0"/>
              <a:t>Ubiquitous remote sensing (Twitter as sensors …)</a:t>
            </a:r>
          </a:p>
          <a:p>
            <a:pPr lvl="1"/>
            <a:r>
              <a:rPr lang="en-US" dirty="0" smtClean="0"/>
              <a:t>…</a:t>
            </a:r>
          </a:p>
          <a:p>
            <a:pPr lvl="1"/>
            <a:endParaRPr lang="en-US" dirty="0" smtClean="0"/>
          </a:p>
        </p:txBody>
      </p:sp>
      <p:sp>
        <p:nvSpPr>
          <p:cNvPr id="5" name="Footer Placeholder 4"/>
          <p:cNvSpPr>
            <a:spLocks noGrp="1"/>
          </p:cNvSpPr>
          <p:nvPr>
            <p:ph type="ftr" sz="quarter" idx="11"/>
          </p:nvPr>
        </p:nvSpPr>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400" smtClean="0">
                <a:latin typeface="Times New Roman" pitchFamily="18" charset="0"/>
              </a:rPr>
              <a:t>ICUAS14 Tutoria T1. Emerging SUAS Technology for Precision Ag Applications</a:t>
            </a:r>
            <a:endParaRPr lang="en-US" sz="1400">
              <a:latin typeface="Times New Roman" pitchFamily="18" charset="0"/>
            </a:endParaRPr>
          </a:p>
        </p:txBody>
      </p:sp>
      <p:sp>
        <p:nvSpPr>
          <p:cNvPr id="6" name="Slide Number Placeholder 5"/>
          <p:cNvSpPr>
            <a:spLocks noGrp="1"/>
          </p:cNvSpPr>
          <p:nvPr>
            <p:ph type="sldNum" sz="quarter" idx="12"/>
          </p:nvPr>
        </p:nvSpPr>
        <p:spPr/>
        <p:txBody>
          <a:bodyPr/>
          <a:lstStyle/>
          <a:p>
            <a:pPr>
              <a:defRPr/>
            </a:pPr>
            <a:r>
              <a:rPr lang="en-US" smtClean="0"/>
              <a:t>Slide-</a:t>
            </a:r>
            <a:fld id="{D3CB33D4-F232-4D47-A4F8-A57187791EFA}" type="slidenum">
              <a:rPr lang="en-US" smtClean="0"/>
              <a:pPr>
                <a:defRPr/>
              </a:pPr>
              <a:t>4</a:t>
            </a:fld>
            <a:r>
              <a:rPr lang="en-US" smtClean="0"/>
              <a:t> of 1024</a:t>
            </a:r>
            <a:endParaRPr lang="en-US"/>
          </a:p>
        </p:txBody>
      </p:sp>
      <p:sp>
        <p:nvSpPr>
          <p:cNvPr id="2" name="Date Placeholder 1"/>
          <p:cNvSpPr>
            <a:spLocks noGrp="1"/>
          </p:cNvSpPr>
          <p:nvPr>
            <p:ph type="dt" sz="half" idx="10"/>
          </p:nvPr>
        </p:nvSpPr>
        <p:spPr/>
        <p:txBody>
          <a:bodyPr/>
          <a:lstStyle/>
          <a:p>
            <a:pPr>
              <a:defRPr/>
            </a:pPr>
            <a:r>
              <a:rPr lang="en-US" smtClean="0"/>
              <a:t>05/27/2014</a:t>
            </a:r>
            <a:endParaRPr lang="en-US"/>
          </a:p>
        </p:txBody>
      </p:sp>
    </p:spTree>
    <p:extLst>
      <p:ext uri="{BB962C8B-B14F-4D97-AF65-F5344CB8AC3E}">
        <p14:creationId xmlns:p14="http://schemas.microsoft.com/office/powerpoint/2010/main" val="403367159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Let us get to know each other a bit</a:t>
            </a:r>
          </a:p>
        </p:txBody>
      </p:sp>
      <p:sp>
        <p:nvSpPr>
          <p:cNvPr id="6147" name="Content Placeholder 2"/>
          <p:cNvSpPr>
            <a:spLocks noGrp="1"/>
          </p:cNvSpPr>
          <p:nvPr>
            <p:ph idx="1"/>
          </p:nvPr>
        </p:nvSpPr>
        <p:spPr/>
        <p:txBody>
          <a:bodyPr/>
          <a:lstStyle/>
          <a:p>
            <a:r>
              <a:rPr lang="en-US" smtClean="0"/>
              <a:t>Your name?</a:t>
            </a:r>
          </a:p>
          <a:p>
            <a:r>
              <a:rPr lang="en-US" smtClean="0"/>
              <a:t>From where and which institution?</a:t>
            </a:r>
          </a:p>
          <a:p>
            <a:r>
              <a:rPr lang="en-US" smtClean="0"/>
              <a:t>Research interests?</a:t>
            </a:r>
          </a:p>
          <a:p>
            <a:r>
              <a:rPr lang="en-US" smtClean="0"/>
              <a:t>Why sitting here and what you expect from this tutorial?</a:t>
            </a:r>
          </a:p>
        </p:txBody>
      </p:sp>
      <p:sp>
        <p:nvSpPr>
          <p:cNvPr id="4" name="Date Placeholder 3"/>
          <p:cNvSpPr>
            <a:spLocks noGrp="1"/>
          </p:cNvSpPr>
          <p:nvPr>
            <p:ph type="dt" sz="quarter" idx="10"/>
          </p:nvPr>
        </p:nvSpPr>
        <p:spPr/>
        <p:txBody>
          <a:bodyPr/>
          <a:lstStyle/>
          <a:p>
            <a:pPr>
              <a:defRPr/>
            </a:pPr>
            <a:r>
              <a:rPr lang="en-US" smtClean="0"/>
              <a:t>05/27/2014</a:t>
            </a:r>
            <a:endParaRPr lang="en-US"/>
          </a:p>
        </p:txBody>
      </p:sp>
      <p:sp>
        <p:nvSpPr>
          <p:cNvPr id="5" name="Footer Placeholder 4"/>
          <p:cNvSpPr>
            <a:spLocks noGrp="1"/>
          </p:cNvSpPr>
          <p:nvPr>
            <p:ph type="ftr" sz="quarter" idx="11"/>
          </p:nvPr>
        </p:nvSpPr>
        <p:spPr/>
        <p:txBody>
          <a:bodyPr/>
          <a:lstStyle/>
          <a:p>
            <a:pPr>
              <a:defRPr/>
            </a:pPr>
            <a:r>
              <a:rPr lang="en-US" smtClean="0"/>
              <a:t>ICUAS14 Tutoria T1. Emerging SUAS Technology for Precision Ag Applications</a:t>
            </a:r>
            <a:endParaRPr lang="en-US"/>
          </a:p>
        </p:txBody>
      </p:sp>
      <p:sp>
        <p:nvSpPr>
          <p:cNvPr id="6" name="Slide Number Placeholder 5"/>
          <p:cNvSpPr>
            <a:spLocks noGrp="1"/>
          </p:cNvSpPr>
          <p:nvPr>
            <p:ph type="sldNum" sz="quarter" idx="12"/>
          </p:nvPr>
        </p:nvSpPr>
        <p:spPr/>
        <p:txBody>
          <a:bodyPr/>
          <a:lstStyle/>
          <a:p>
            <a:pPr>
              <a:defRPr/>
            </a:pPr>
            <a:r>
              <a:rPr lang="en-US" smtClean="0"/>
              <a:t>Slide-</a:t>
            </a:r>
            <a:fld id="{2F7DD0E8-B7CB-4C13-B9E1-7FE4F9F2D4AC}" type="slidenum">
              <a:rPr lang="en-US" smtClean="0"/>
              <a:pPr>
                <a:defRPr/>
              </a:pPr>
              <a:t>5</a:t>
            </a:fld>
            <a:r>
              <a:rPr lang="en-US" smtClean="0"/>
              <a:t> of 1024</a:t>
            </a:r>
            <a:endParaRPr lang="en-US"/>
          </a:p>
        </p:txBody>
      </p:sp>
    </p:spTree>
    <p:extLst>
      <p:ext uri="{BB962C8B-B14F-4D97-AF65-F5344CB8AC3E}">
        <p14:creationId xmlns:p14="http://schemas.microsoft.com/office/powerpoint/2010/main" val="86289176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Tutorial Introduction</a:t>
            </a:r>
            <a:endParaRPr lang="en-US" dirty="0"/>
          </a:p>
        </p:txBody>
      </p:sp>
      <p:sp>
        <p:nvSpPr>
          <p:cNvPr id="3" name="Content Placeholder 2"/>
          <p:cNvSpPr>
            <a:spLocks noGrp="1"/>
          </p:cNvSpPr>
          <p:nvPr>
            <p:ph idx="1"/>
          </p:nvPr>
        </p:nvSpPr>
        <p:spPr>
          <a:xfrm>
            <a:off x="0" y="1628801"/>
            <a:ext cx="8964613" cy="4608488"/>
          </a:xfrm>
        </p:spPr>
        <p:txBody>
          <a:bodyPr/>
          <a:lstStyle/>
          <a:p>
            <a:r>
              <a:rPr lang="en-US" dirty="0" smtClean="0"/>
              <a:t>About MESA @ UC Merced</a:t>
            </a:r>
          </a:p>
          <a:p>
            <a:r>
              <a:rPr lang="en-US" dirty="0" smtClean="0"/>
              <a:t>ICUAS2011</a:t>
            </a:r>
          </a:p>
          <a:p>
            <a:r>
              <a:rPr lang="en-US" dirty="0" smtClean="0"/>
              <a:t>ICUAS2012</a:t>
            </a:r>
          </a:p>
          <a:p>
            <a:r>
              <a:rPr lang="en-US" dirty="0" smtClean="0"/>
              <a:t>ICUAS2013</a:t>
            </a:r>
          </a:p>
          <a:p>
            <a:r>
              <a:rPr lang="en-US" dirty="0" smtClean="0"/>
              <a:t>Towards “The Drone Age”</a:t>
            </a:r>
          </a:p>
          <a:p>
            <a:r>
              <a:rPr lang="en-US" dirty="0" smtClean="0"/>
              <a:t>IEEE RAS TC ARUAV</a:t>
            </a:r>
            <a:endParaRPr lang="en-US" dirty="0"/>
          </a:p>
        </p:txBody>
      </p:sp>
      <p:sp>
        <p:nvSpPr>
          <p:cNvPr id="4" name="Date Placeholder 3"/>
          <p:cNvSpPr>
            <a:spLocks noGrp="1"/>
          </p:cNvSpPr>
          <p:nvPr>
            <p:ph type="dt" sz="half" idx="10"/>
          </p:nvPr>
        </p:nvSpPr>
        <p:spPr/>
        <p:txBody>
          <a:bodyPr/>
          <a:lstStyle/>
          <a:p>
            <a:pPr>
              <a:defRPr/>
            </a:pPr>
            <a:r>
              <a:rPr lang="en-US" smtClean="0"/>
              <a:t>05/27/2014</a:t>
            </a:r>
            <a:endParaRPr lang="en-US"/>
          </a:p>
        </p:txBody>
      </p:sp>
      <p:sp>
        <p:nvSpPr>
          <p:cNvPr id="5" name="Footer Placeholder 4"/>
          <p:cNvSpPr>
            <a:spLocks noGrp="1"/>
          </p:cNvSpPr>
          <p:nvPr>
            <p:ph type="ftr" sz="quarter" idx="11"/>
          </p:nvPr>
        </p:nvSpPr>
        <p:spPr/>
        <p:txBody>
          <a:bodyPr/>
          <a:lstStyle/>
          <a:p>
            <a:pPr>
              <a:defRPr/>
            </a:pPr>
            <a:r>
              <a:rPr lang="en-US" smtClean="0"/>
              <a:t>ICUAS14 Tutoria T1. Emerging SUAS Technology for Precision Ag Applications</a:t>
            </a:r>
            <a:endParaRPr lang="en-US"/>
          </a:p>
        </p:txBody>
      </p:sp>
      <p:sp>
        <p:nvSpPr>
          <p:cNvPr id="6" name="Slide Number Placeholder 5"/>
          <p:cNvSpPr>
            <a:spLocks noGrp="1"/>
          </p:cNvSpPr>
          <p:nvPr>
            <p:ph type="sldNum" sz="quarter" idx="12"/>
          </p:nvPr>
        </p:nvSpPr>
        <p:spPr/>
        <p:txBody>
          <a:bodyPr/>
          <a:lstStyle/>
          <a:p>
            <a:pPr>
              <a:defRPr/>
            </a:pPr>
            <a:r>
              <a:rPr lang="en-US" smtClean="0"/>
              <a:t>Slide-</a:t>
            </a:r>
            <a:fld id="{5364909A-3F3E-460A-BC82-B071F2D46A2C}" type="slidenum">
              <a:rPr lang="en-US" smtClean="0"/>
              <a:pPr>
                <a:defRPr/>
              </a:pPr>
              <a:t>6</a:t>
            </a:fld>
            <a:r>
              <a:rPr lang="en-US" smtClean="0"/>
              <a:t>/1024</a:t>
            </a:r>
            <a:endParaRPr lang="en-US"/>
          </a:p>
        </p:txBody>
      </p:sp>
    </p:spTree>
    <p:extLst>
      <p:ext uri="{BB962C8B-B14F-4D97-AF65-F5344CB8AC3E}">
        <p14:creationId xmlns:p14="http://schemas.microsoft.com/office/powerpoint/2010/main" val="79240668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3928" y="5518298"/>
            <a:ext cx="5215819" cy="935038"/>
          </a:xfrm>
        </p:spPr>
        <p:txBody>
          <a:bodyPr/>
          <a:lstStyle/>
          <a:p>
            <a:r>
              <a:rPr lang="en-US" dirty="0" smtClean="0">
                <a:solidFill>
                  <a:schemeClr val="accent2"/>
                </a:solidFill>
              </a:rPr>
              <a:t>Skip Ad in 1 minutes</a:t>
            </a:r>
            <a:endParaRPr lang="en-US" dirty="0">
              <a:solidFill>
                <a:schemeClr val="accent2"/>
              </a:solidFill>
            </a:endParaRPr>
          </a:p>
        </p:txBody>
      </p:sp>
      <p:sp>
        <p:nvSpPr>
          <p:cNvPr id="5" name="Footer Placeholder 4"/>
          <p:cNvSpPr>
            <a:spLocks noGrp="1"/>
          </p:cNvSpPr>
          <p:nvPr>
            <p:ph type="ftr" sz="quarter" idx="11"/>
          </p:nvPr>
        </p:nvSpPr>
        <p:spPr/>
        <p:txBody>
          <a:bodyPr/>
          <a:lstStyle/>
          <a:p>
            <a:pPr>
              <a:defRPr/>
            </a:pPr>
            <a:r>
              <a:rPr lang="en-US" smtClean="0"/>
              <a:t>ICUAS14 Tutoria T1. Emerging SUAS Technology for Precision Ag Applications</a:t>
            </a:r>
            <a:endParaRPr lang="en-US"/>
          </a:p>
        </p:txBody>
      </p:sp>
      <p:sp>
        <p:nvSpPr>
          <p:cNvPr id="6" name="Slide Number Placeholder 5"/>
          <p:cNvSpPr>
            <a:spLocks noGrp="1"/>
          </p:cNvSpPr>
          <p:nvPr>
            <p:ph type="sldNum" sz="quarter" idx="12"/>
          </p:nvPr>
        </p:nvSpPr>
        <p:spPr/>
        <p:txBody>
          <a:bodyPr/>
          <a:lstStyle/>
          <a:p>
            <a:pPr>
              <a:defRPr/>
            </a:pPr>
            <a:r>
              <a:rPr lang="en-US" smtClean="0"/>
              <a:t>Slide-</a:t>
            </a:r>
            <a:fld id="{5364909A-3F3E-460A-BC82-B071F2D46A2C}" type="slidenum">
              <a:rPr lang="en-US" smtClean="0"/>
              <a:pPr>
                <a:defRPr/>
              </a:pPr>
              <a:t>7</a:t>
            </a:fld>
            <a:r>
              <a:rPr lang="en-US" smtClean="0"/>
              <a:t>/1024</a:t>
            </a:r>
            <a:endParaRPr lang="en-US"/>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225" y="1919288"/>
            <a:ext cx="4019550"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pPr>
              <a:defRPr/>
            </a:pPr>
            <a:r>
              <a:rPr lang="en-US" smtClean="0"/>
              <a:t>05/27/2014</a:t>
            </a:r>
            <a:endParaRPr lang="en-US"/>
          </a:p>
        </p:txBody>
      </p:sp>
    </p:spTree>
    <p:extLst>
      <p:ext uri="{BB962C8B-B14F-4D97-AF65-F5344CB8AC3E}">
        <p14:creationId xmlns:p14="http://schemas.microsoft.com/office/powerpoint/2010/main" val="146864612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24" y="548680"/>
            <a:ext cx="9144000" cy="935038"/>
          </a:xfrm>
        </p:spPr>
        <p:txBody>
          <a:bodyPr/>
          <a:lstStyle/>
          <a:p>
            <a:r>
              <a:rPr lang="en-US" dirty="0" smtClean="0"/>
              <a:t>UC Merced</a:t>
            </a:r>
            <a:endParaRPr lang="en-US" dirty="0"/>
          </a:p>
        </p:txBody>
      </p:sp>
      <p:pic>
        <p:nvPicPr>
          <p:cNvPr id="1026" name="Picture 2" descr="http://faculty1.ucmerced.edu/Assets/ilopez-calvo/Image/UCMERCED.6.jpg"/>
          <p:cNvPicPr>
            <a:picLocks noGrp="1" noChangeAspect="1" noChangeArrowheads="1"/>
          </p:cNvPicPr>
          <p:nvPr>
            <p:ph sz="half" idx="1"/>
          </p:nvPr>
        </p:nvPicPr>
        <p:blipFill>
          <a:blip r:embed="rId2">
            <a:extLst>
              <a:ext uri="{28A0092B-C50C-407E-A947-70E740481C1C}">
                <a14:useLocalDpi xmlns:a14="http://schemas.microsoft.com/office/drawing/2010/main"/>
              </a:ext>
            </a:extLst>
          </a:blip>
          <a:stretch>
            <a:fillRect/>
          </a:stretch>
        </p:blipFill>
        <p:spPr bwMode="auto">
          <a:xfrm>
            <a:off x="-14238" y="1556792"/>
            <a:ext cx="5018286" cy="498749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4824883" y="1628800"/>
            <a:ext cx="3404717" cy="4321175"/>
          </a:xfrm>
        </p:spPr>
        <p:txBody>
          <a:bodyPr>
            <a:normAutofit fontScale="92500" lnSpcReduction="20000"/>
          </a:bodyPr>
          <a:lstStyle/>
          <a:p>
            <a:r>
              <a:rPr lang="en-US" dirty="0" smtClean="0"/>
              <a:t>The Research University of the Central Valley</a:t>
            </a:r>
          </a:p>
          <a:p>
            <a:r>
              <a:rPr lang="en-US" dirty="0" smtClean="0"/>
              <a:t>Centrally Located</a:t>
            </a:r>
          </a:p>
          <a:p>
            <a:pPr lvl="1"/>
            <a:r>
              <a:rPr lang="en-US" dirty="0" smtClean="0"/>
              <a:t>Sacramento – 2 </a:t>
            </a:r>
            <a:r>
              <a:rPr lang="en-US" dirty="0" err="1" smtClean="0"/>
              <a:t>hrs</a:t>
            </a:r>
            <a:endParaRPr lang="en-US" dirty="0" smtClean="0"/>
          </a:p>
          <a:p>
            <a:pPr lvl="1"/>
            <a:r>
              <a:rPr lang="en-US" dirty="0" smtClean="0"/>
              <a:t>San Fran. – 2 </a:t>
            </a:r>
            <a:r>
              <a:rPr lang="en-US" dirty="0" err="1" smtClean="0"/>
              <a:t>hrs</a:t>
            </a:r>
            <a:endParaRPr lang="en-US" dirty="0" smtClean="0"/>
          </a:p>
          <a:p>
            <a:pPr lvl="1"/>
            <a:r>
              <a:rPr lang="en-US" dirty="0" smtClean="0"/>
              <a:t>Yosemite – 1.5 </a:t>
            </a:r>
            <a:r>
              <a:rPr lang="en-US" dirty="0" err="1" smtClean="0"/>
              <a:t>hrs</a:t>
            </a:r>
            <a:endParaRPr lang="en-US" dirty="0" smtClean="0"/>
          </a:p>
          <a:p>
            <a:pPr lvl="1"/>
            <a:r>
              <a:rPr lang="en-US" dirty="0" smtClean="0"/>
              <a:t>LA – 4 </a:t>
            </a:r>
            <a:r>
              <a:rPr lang="en-US" dirty="0" err="1" smtClean="0"/>
              <a:t>hrs</a:t>
            </a:r>
            <a:endParaRPr lang="en-US" dirty="0" smtClean="0"/>
          </a:p>
          <a:p>
            <a:r>
              <a:rPr lang="en-US" dirty="0" smtClean="0"/>
              <a:t>Surrounded by farmlands and sparsely populated areas</a:t>
            </a:r>
          </a:p>
          <a:p>
            <a:endParaRPr lang="en-US" dirty="0"/>
          </a:p>
        </p:txBody>
      </p:sp>
      <p:sp>
        <p:nvSpPr>
          <p:cNvPr id="3" name="Date Placeholder 2"/>
          <p:cNvSpPr>
            <a:spLocks noGrp="1"/>
          </p:cNvSpPr>
          <p:nvPr>
            <p:ph type="dt" sz="half" idx="10"/>
          </p:nvPr>
        </p:nvSpPr>
        <p:spPr/>
        <p:txBody>
          <a:bodyPr/>
          <a:lstStyle/>
          <a:p>
            <a:pPr>
              <a:defRPr/>
            </a:pPr>
            <a:r>
              <a:rPr lang="en-US" smtClean="0"/>
              <a:t>05/27/2014</a:t>
            </a:r>
            <a:endParaRPr lang="en-US" dirty="0"/>
          </a:p>
        </p:txBody>
      </p:sp>
      <p:sp>
        <p:nvSpPr>
          <p:cNvPr id="5" name="Footer Placeholder 4"/>
          <p:cNvSpPr>
            <a:spLocks noGrp="1"/>
          </p:cNvSpPr>
          <p:nvPr>
            <p:ph type="ftr" sz="quarter" idx="11"/>
          </p:nvPr>
        </p:nvSpPr>
        <p:spPr/>
        <p:txBody>
          <a:bodyPr/>
          <a:lstStyle/>
          <a:p>
            <a:pPr>
              <a:defRPr/>
            </a:pPr>
            <a:r>
              <a:rPr lang="en-US" smtClean="0"/>
              <a:t>ICUAS14 Tutoria T1. Emerging SUAS Technology for Precision Ag Applications</a:t>
            </a:r>
            <a:endParaRPr lang="en-US" dirty="0"/>
          </a:p>
        </p:txBody>
      </p:sp>
      <p:sp>
        <p:nvSpPr>
          <p:cNvPr id="6" name="Slide Number Placeholder 5"/>
          <p:cNvSpPr>
            <a:spLocks noGrp="1"/>
          </p:cNvSpPr>
          <p:nvPr>
            <p:ph type="sldNum" sz="quarter" idx="12"/>
          </p:nvPr>
        </p:nvSpPr>
        <p:spPr/>
        <p:txBody>
          <a:bodyPr/>
          <a:lstStyle/>
          <a:p>
            <a:pPr>
              <a:defRPr/>
            </a:pPr>
            <a:fld id="{67976F87-E76E-49CF-9317-5A5B05F564D0}" type="slidenum">
              <a:rPr lang="en-US" smtClean="0"/>
              <a:t>8</a:t>
            </a:fld>
            <a:endParaRPr lang="en-US" dirty="0"/>
          </a:p>
        </p:txBody>
      </p:sp>
    </p:spTree>
    <p:extLst>
      <p:ext uri="{BB962C8B-B14F-4D97-AF65-F5344CB8AC3E}">
        <p14:creationId xmlns:p14="http://schemas.microsoft.com/office/powerpoint/2010/main" val="3309409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 Merced</a:t>
            </a:r>
            <a:endParaRPr lang="en-US" dirty="0"/>
          </a:p>
        </p:txBody>
      </p:sp>
      <p:pic>
        <p:nvPicPr>
          <p:cNvPr id="2050" name="Picture 2" descr="http://admissions.ucmerced.edu/sites/admissions/files/public/5658588806_b65da8a166_b.jpg">
            <a:hlinkClick r:id="rId2"/>
          </p:cNvPr>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bwMode="auto">
          <a:xfrm>
            <a:off x="560410" y="1828800"/>
            <a:ext cx="3689305"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p:txBody>
          <a:bodyPr>
            <a:normAutofit lnSpcReduction="10000"/>
          </a:bodyPr>
          <a:lstStyle/>
          <a:p>
            <a:r>
              <a:rPr lang="en-US" dirty="0" smtClean="0"/>
              <a:t>Established 2005</a:t>
            </a:r>
          </a:p>
          <a:p>
            <a:r>
              <a:rPr lang="en-US" dirty="0" smtClean="0"/>
              <a:t>1</a:t>
            </a:r>
            <a:r>
              <a:rPr lang="en-US" baseline="30000" dirty="0" smtClean="0"/>
              <a:t>st</a:t>
            </a:r>
            <a:r>
              <a:rPr lang="en-US" dirty="0" smtClean="0"/>
              <a:t> research university in 21</a:t>
            </a:r>
            <a:r>
              <a:rPr lang="en-US" baseline="30000" dirty="0" smtClean="0"/>
              <a:t>st</a:t>
            </a:r>
            <a:r>
              <a:rPr lang="en-US" dirty="0" smtClean="0"/>
              <a:t> century in USA.</a:t>
            </a:r>
          </a:p>
          <a:p>
            <a:r>
              <a:rPr lang="en-US" dirty="0" smtClean="0"/>
              <a:t>6,200 Undergraduates</a:t>
            </a:r>
          </a:p>
          <a:p>
            <a:r>
              <a:rPr lang="en-US" dirty="0" smtClean="0"/>
              <a:t>300 Grads (200+ </a:t>
            </a:r>
            <a:r>
              <a:rPr lang="en-US" dirty="0" err="1" smtClean="0"/>
              <a:t>Ph.D</a:t>
            </a:r>
            <a:r>
              <a:rPr lang="en-US" dirty="0" smtClean="0"/>
              <a:t>)</a:t>
            </a:r>
          </a:p>
          <a:p>
            <a:endParaRPr lang="en-US" dirty="0" smtClean="0"/>
          </a:p>
          <a:p>
            <a:r>
              <a:rPr lang="en-US" dirty="0" smtClean="0"/>
              <a:t>Strong Undergraduate Research Presence (HSI, MSI)</a:t>
            </a:r>
          </a:p>
          <a:p>
            <a:endParaRPr lang="en-US" dirty="0"/>
          </a:p>
        </p:txBody>
      </p:sp>
      <p:sp>
        <p:nvSpPr>
          <p:cNvPr id="3" name="Date Placeholder 2"/>
          <p:cNvSpPr>
            <a:spLocks noGrp="1"/>
          </p:cNvSpPr>
          <p:nvPr>
            <p:ph type="dt" sz="half" idx="10"/>
          </p:nvPr>
        </p:nvSpPr>
        <p:spPr/>
        <p:txBody>
          <a:bodyPr/>
          <a:lstStyle/>
          <a:p>
            <a:pPr>
              <a:defRPr/>
            </a:pPr>
            <a:r>
              <a:rPr lang="en-US" smtClean="0"/>
              <a:t>05/27/2014</a:t>
            </a:r>
            <a:endParaRPr lang="en-US"/>
          </a:p>
        </p:txBody>
      </p:sp>
      <p:sp>
        <p:nvSpPr>
          <p:cNvPr id="5" name="Footer Placeholder 4"/>
          <p:cNvSpPr>
            <a:spLocks noGrp="1"/>
          </p:cNvSpPr>
          <p:nvPr>
            <p:ph type="ftr" sz="quarter" idx="11"/>
          </p:nvPr>
        </p:nvSpPr>
        <p:spPr/>
        <p:txBody>
          <a:bodyPr/>
          <a:lstStyle/>
          <a:p>
            <a:pPr>
              <a:defRPr/>
            </a:pPr>
            <a:r>
              <a:rPr lang="en-US" smtClean="0"/>
              <a:t>ICUAS14 Tutoria T1. Emerging SUAS Technology for Precision Ag Applications</a:t>
            </a:r>
            <a:endParaRPr lang="en-US"/>
          </a:p>
        </p:txBody>
      </p:sp>
      <p:sp>
        <p:nvSpPr>
          <p:cNvPr id="6" name="Slide Number Placeholder 5"/>
          <p:cNvSpPr>
            <a:spLocks noGrp="1"/>
          </p:cNvSpPr>
          <p:nvPr>
            <p:ph type="sldNum" sz="quarter" idx="12"/>
          </p:nvPr>
        </p:nvSpPr>
        <p:spPr/>
        <p:txBody>
          <a:bodyPr/>
          <a:lstStyle/>
          <a:p>
            <a:pPr>
              <a:defRPr/>
            </a:pPr>
            <a:fld id="{28F522BD-2294-44D3-8FAB-8F5F655B9741}" type="slidenum">
              <a:rPr lang="en-US" smtClean="0"/>
              <a:t>9</a:t>
            </a:fld>
            <a:endParaRPr lang="en-US" dirty="0"/>
          </a:p>
        </p:txBody>
      </p:sp>
      <p:pic>
        <p:nvPicPr>
          <p:cNvPr id="2052" name="Picture 4" descr="http://ww3.hdnux.com/photos/21/12/47/4499926/3/premium_article_headline.jpg">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3400" y="3810000"/>
            <a:ext cx="3743325" cy="2093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450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10659</TotalTime>
  <Words>1939</Words>
  <Application>Microsoft Office PowerPoint</Application>
  <PresentationFormat>On-screen Show (4:3)</PresentationFormat>
  <Paragraphs>391</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Blank Presentation</vt:lpstr>
      <vt:lpstr> Emerging SUAS Technology for Precision Agriculture Applications (AGDRONETECH14)</vt:lpstr>
      <vt:lpstr>Agenda</vt:lpstr>
      <vt:lpstr>Welcome!  Together, we are making history – “Personal Remote Sensing”  or Wright Brothers 2.0 </vt:lpstr>
      <vt:lpstr>An Analogy – Why go “Personal”?</vt:lpstr>
      <vt:lpstr>Let us get to know each other a bit</vt:lpstr>
      <vt:lpstr>Outline of Tutorial Introduction</vt:lpstr>
      <vt:lpstr>Skip Ad in 1 minutes</vt:lpstr>
      <vt:lpstr>UC Merced</vt:lpstr>
      <vt:lpstr>UC Merced</vt:lpstr>
      <vt:lpstr>The MESA Lab</vt:lpstr>
      <vt:lpstr>PowerPoint Presentation</vt:lpstr>
      <vt:lpstr>MESA Research Areas/Strengths</vt:lpstr>
      <vt:lpstr>ICUAS’11 (Denver): “Multi-UAV based multi-spectrum collaborative personal remote sensing - concept, platform, and applications”</vt:lpstr>
      <vt:lpstr>Tutorial Schedule</vt:lpstr>
      <vt:lpstr>PowerPoint Presentation</vt:lpstr>
      <vt:lpstr>ICUAS’12 (Philladelphia): “Low-cost UAV-based precision thermal infrared (TIR) mapping - A new Personal Remote Sensing capability:  UAV platform, TIR payload, in-flight calibration and applications.” </vt:lpstr>
      <vt:lpstr>Tutorial Schedule</vt:lpstr>
      <vt:lpstr>PowerPoint Presentation</vt:lpstr>
      <vt:lpstr>ICUAS2013 Tutorial T4 SUAS Airworthiness, Architecture, and Human Factors</vt:lpstr>
      <vt:lpstr>Agenda</vt:lpstr>
      <vt:lpstr>Breaking News</vt:lpstr>
      <vt:lpstr>A Paper of $500 UAV or do you buy an iPhone at $6,000?</vt:lpstr>
      <vt:lpstr> When we can file-n-fly?! </vt:lpstr>
      <vt:lpstr>“Unmanned System Integration into the National Airspace System” by Dr. Wilson Felder, Director, William J. Hughes Technical Center, FAA. ICUAS12 Keynote</vt:lpstr>
      <vt:lpstr> When we can file-n-fly cheaply and reliably? </vt:lpstr>
      <vt:lpstr>Technical Committee on  Aerial Robotics and Unmanned Aerial Systems</vt:lpstr>
      <vt:lpstr>IEEE RAS TC ARUAV</vt:lpstr>
      <vt:lpstr>Round Table Discussions</vt:lpstr>
      <vt:lpstr>Thank you for attending my talk!   For more information, check  http://mechatronics.ucmerced.edu/  </vt:lpstr>
    </vt:vector>
  </TitlesOfParts>
  <Company>CSOIS, Utah State University</Company>
  <LinksUpToDate>false</LinksUpToDate>
  <SharedDoc>false</SharedDoc>
  <HyperlinkBase>http://fractionalcalculus.googlepages.com/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Fractional Order Motion Control</dc:title>
  <dc:subject>Applied Fractional Calculus</dc:subject>
  <dc:creator>YangQuan Chen</dc:creator>
  <cp:lastModifiedBy>yqchen</cp:lastModifiedBy>
  <cp:revision>598</cp:revision>
  <cp:lastPrinted>2004-07-08T02:38:27Z</cp:lastPrinted>
  <dcterms:created xsi:type="dcterms:W3CDTF">2003-12-02T17:03:49Z</dcterms:created>
  <dcterms:modified xsi:type="dcterms:W3CDTF">2014-05-26T08:48:58Z</dcterms:modified>
</cp:coreProperties>
</file>