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15087600" cy="260604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Belgium" pitchFamily="82" charset="0"/>
      <p:regular r:id="rId7"/>
    </p:embeddedFont>
    <p:embeddedFont>
      <p:font typeface="Univers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75559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51118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26677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702238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77796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53355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228914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404473" algn="l" defTabSz="2351118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DD67"/>
    <a:srgbClr val="DDB308"/>
    <a:srgbClr val="133D8D"/>
    <a:srgbClr val="A39161"/>
    <a:srgbClr val="07EF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94584" autoAdjust="0"/>
  </p:normalViewPr>
  <p:slideViewPr>
    <p:cSldViewPr>
      <p:cViewPr varScale="1">
        <p:scale>
          <a:sx n="62" d="100"/>
          <a:sy n="62" d="100"/>
        </p:scale>
        <p:origin x="-612" y="-114"/>
      </p:cViewPr>
      <p:guideLst>
        <p:guide orient="horz" pos="8208"/>
        <p:guide pos="4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1570" y="8095618"/>
            <a:ext cx="12824460" cy="55860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3140" y="14767560"/>
            <a:ext cx="10561320" cy="6659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5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5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26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702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7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53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404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38510" y="1043626"/>
            <a:ext cx="3394710" cy="222357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043626"/>
            <a:ext cx="9932670" cy="222357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816" y="16746223"/>
            <a:ext cx="12824460" cy="5175885"/>
          </a:xfrm>
        </p:spPr>
        <p:txBody>
          <a:bodyPr anchor="t"/>
          <a:lstStyle>
            <a:lvl1pPr algn="l">
              <a:defRPr sz="10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16" y="11045511"/>
            <a:ext cx="12824460" cy="5700711"/>
          </a:xfrm>
        </p:spPr>
        <p:txBody>
          <a:bodyPr anchor="b"/>
          <a:lstStyle>
            <a:lvl1pPr marL="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1pPr>
            <a:lvl2pPr marL="1175559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51118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26677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70223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7779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5335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22891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40447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6080762"/>
            <a:ext cx="6663690" cy="17198659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9530" y="6080762"/>
            <a:ext cx="6663690" cy="17198659"/>
          </a:xfrm>
        </p:spPr>
        <p:txBody>
          <a:bodyPr/>
          <a:lstStyle>
            <a:lvl1pPr>
              <a:defRPr sz="7200"/>
            </a:lvl1pPr>
            <a:lvl2pPr>
              <a:defRPr sz="6200"/>
            </a:lvl2pPr>
            <a:lvl3pPr>
              <a:defRPr sz="52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5833429"/>
            <a:ext cx="6666310" cy="243109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75559" indent="0">
              <a:buNone/>
              <a:defRPr sz="5200" b="1"/>
            </a:lvl2pPr>
            <a:lvl3pPr marL="2351118" indent="0">
              <a:buNone/>
              <a:defRPr sz="4600" b="1"/>
            </a:lvl3pPr>
            <a:lvl4pPr marL="3526677" indent="0">
              <a:buNone/>
              <a:defRPr sz="4100" b="1"/>
            </a:lvl4pPr>
            <a:lvl5pPr marL="4702238" indent="0">
              <a:buNone/>
              <a:defRPr sz="4100" b="1"/>
            </a:lvl5pPr>
            <a:lvl6pPr marL="5877796" indent="0">
              <a:buNone/>
              <a:defRPr sz="4100" b="1"/>
            </a:lvl6pPr>
            <a:lvl7pPr marL="7053355" indent="0">
              <a:buNone/>
              <a:defRPr sz="4100" b="1"/>
            </a:lvl7pPr>
            <a:lvl8pPr marL="8228914" indent="0">
              <a:buNone/>
              <a:defRPr sz="4100" b="1"/>
            </a:lvl8pPr>
            <a:lvl9pPr marL="9404473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" y="8264525"/>
            <a:ext cx="6666310" cy="15014894"/>
          </a:xfrm>
        </p:spPr>
        <p:txBody>
          <a:bodyPr/>
          <a:lstStyle>
            <a:lvl1pPr>
              <a:defRPr sz="6200"/>
            </a:lvl1pPr>
            <a:lvl2pPr>
              <a:defRPr sz="52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64294" y="5833429"/>
            <a:ext cx="6668929" cy="2431096"/>
          </a:xfrm>
        </p:spPr>
        <p:txBody>
          <a:bodyPr anchor="b"/>
          <a:lstStyle>
            <a:lvl1pPr marL="0" indent="0">
              <a:buNone/>
              <a:defRPr sz="6200" b="1"/>
            </a:lvl1pPr>
            <a:lvl2pPr marL="1175559" indent="0">
              <a:buNone/>
              <a:defRPr sz="5200" b="1"/>
            </a:lvl2pPr>
            <a:lvl3pPr marL="2351118" indent="0">
              <a:buNone/>
              <a:defRPr sz="4600" b="1"/>
            </a:lvl3pPr>
            <a:lvl4pPr marL="3526677" indent="0">
              <a:buNone/>
              <a:defRPr sz="4100" b="1"/>
            </a:lvl4pPr>
            <a:lvl5pPr marL="4702238" indent="0">
              <a:buNone/>
              <a:defRPr sz="4100" b="1"/>
            </a:lvl5pPr>
            <a:lvl6pPr marL="5877796" indent="0">
              <a:buNone/>
              <a:defRPr sz="4100" b="1"/>
            </a:lvl6pPr>
            <a:lvl7pPr marL="7053355" indent="0">
              <a:buNone/>
              <a:defRPr sz="4100" b="1"/>
            </a:lvl7pPr>
            <a:lvl8pPr marL="8228914" indent="0">
              <a:buNone/>
              <a:defRPr sz="4100" b="1"/>
            </a:lvl8pPr>
            <a:lvl9pPr marL="9404473" indent="0">
              <a:buNone/>
              <a:defRPr sz="4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294" y="8264525"/>
            <a:ext cx="6668929" cy="15014894"/>
          </a:xfrm>
        </p:spPr>
        <p:txBody>
          <a:bodyPr/>
          <a:lstStyle>
            <a:lvl1pPr>
              <a:defRPr sz="6200"/>
            </a:lvl1pPr>
            <a:lvl2pPr>
              <a:defRPr sz="52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1037590"/>
            <a:ext cx="4963716" cy="4415790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832" y="1037592"/>
            <a:ext cx="8434388" cy="2224182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2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81" y="5453382"/>
            <a:ext cx="4963716" cy="17826039"/>
          </a:xfrm>
        </p:spPr>
        <p:txBody>
          <a:bodyPr/>
          <a:lstStyle>
            <a:lvl1pPr marL="0" indent="0">
              <a:buNone/>
              <a:defRPr sz="3600"/>
            </a:lvl1pPr>
            <a:lvl2pPr marL="1175559" indent="0">
              <a:buNone/>
              <a:defRPr sz="3100"/>
            </a:lvl2pPr>
            <a:lvl3pPr marL="2351118" indent="0">
              <a:buNone/>
              <a:defRPr sz="2500"/>
            </a:lvl3pPr>
            <a:lvl4pPr marL="3526677" indent="0">
              <a:buNone/>
              <a:defRPr sz="2300"/>
            </a:lvl4pPr>
            <a:lvl5pPr marL="4702238" indent="0">
              <a:buNone/>
              <a:defRPr sz="2300"/>
            </a:lvl5pPr>
            <a:lvl6pPr marL="5877796" indent="0">
              <a:buNone/>
              <a:defRPr sz="2300"/>
            </a:lvl6pPr>
            <a:lvl7pPr marL="7053355" indent="0">
              <a:buNone/>
              <a:defRPr sz="2300"/>
            </a:lvl7pPr>
            <a:lvl8pPr marL="8228914" indent="0">
              <a:buNone/>
              <a:defRPr sz="2300"/>
            </a:lvl8pPr>
            <a:lvl9pPr marL="9404473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275" y="18242280"/>
            <a:ext cx="9052560" cy="2153604"/>
          </a:xfrm>
        </p:spPr>
        <p:txBody>
          <a:bodyPr anchor="b"/>
          <a:lstStyle>
            <a:lvl1pPr algn="l">
              <a:defRPr sz="5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7275" y="2328545"/>
            <a:ext cx="9052560" cy="15636240"/>
          </a:xfrm>
        </p:spPr>
        <p:txBody>
          <a:bodyPr/>
          <a:lstStyle>
            <a:lvl1pPr marL="0" indent="0">
              <a:buNone/>
              <a:defRPr sz="8300"/>
            </a:lvl1pPr>
            <a:lvl2pPr marL="1175559" indent="0">
              <a:buNone/>
              <a:defRPr sz="7200"/>
            </a:lvl2pPr>
            <a:lvl3pPr marL="2351118" indent="0">
              <a:buNone/>
              <a:defRPr sz="6200"/>
            </a:lvl3pPr>
            <a:lvl4pPr marL="3526677" indent="0">
              <a:buNone/>
              <a:defRPr sz="5200"/>
            </a:lvl4pPr>
            <a:lvl5pPr marL="4702238" indent="0">
              <a:buNone/>
              <a:defRPr sz="5200"/>
            </a:lvl5pPr>
            <a:lvl6pPr marL="5877796" indent="0">
              <a:buNone/>
              <a:defRPr sz="5200"/>
            </a:lvl6pPr>
            <a:lvl7pPr marL="7053355" indent="0">
              <a:buNone/>
              <a:defRPr sz="5200"/>
            </a:lvl7pPr>
            <a:lvl8pPr marL="8228914" indent="0">
              <a:buNone/>
              <a:defRPr sz="5200"/>
            </a:lvl8pPr>
            <a:lvl9pPr marL="9404473" indent="0">
              <a:buNone/>
              <a:defRPr sz="52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7275" y="20395884"/>
            <a:ext cx="9052560" cy="3058476"/>
          </a:xfrm>
        </p:spPr>
        <p:txBody>
          <a:bodyPr/>
          <a:lstStyle>
            <a:lvl1pPr marL="0" indent="0">
              <a:buNone/>
              <a:defRPr sz="3600"/>
            </a:lvl1pPr>
            <a:lvl2pPr marL="1175559" indent="0">
              <a:buNone/>
              <a:defRPr sz="3100"/>
            </a:lvl2pPr>
            <a:lvl3pPr marL="2351118" indent="0">
              <a:buNone/>
              <a:defRPr sz="2500"/>
            </a:lvl3pPr>
            <a:lvl4pPr marL="3526677" indent="0">
              <a:buNone/>
              <a:defRPr sz="2300"/>
            </a:lvl4pPr>
            <a:lvl5pPr marL="4702238" indent="0">
              <a:buNone/>
              <a:defRPr sz="2300"/>
            </a:lvl5pPr>
            <a:lvl6pPr marL="5877796" indent="0">
              <a:buNone/>
              <a:defRPr sz="2300"/>
            </a:lvl6pPr>
            <a:lvl7pPr marL="7053355" indent="0">
              <a:buNone/>
              <a:defRPr sz="2300"/>
            </a:lvl7pPr>
            <a:lvl8pPr marL="8228914" indent="0">
              <a:buNone/>
              <a:defRPr sz="2300"/>
            </a:lvl8pPr>
            <a:lvl9pPr marL="9404473" indent="0">
              <a:buNone/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43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1D8BD707-D9CF-40AE-B4C6-C98DA3205C09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54930" y="24154133"/>
            <a:ext cx="47777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2780" y="24154133"/>
            <a:ext cx="3520440" cy="1387475"/>
          </a:xfrm>
          <a:prstGeom prst="rect">
            <a:avLst/>
          </a:prstGeom>
        </p:spPr>
        <p:txBody>
          <a:bodyPr lIns="85719" tIns="42861" rIns="85719" bIns="42861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mailto:yangquan.chen@ucmerced.edu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B308"/>
            </a:gs>
            <a:gs pos="0">
              <a:srgbClr val="F9DD6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7600"/>
            <a:ext cx="13578840" cy="2567940"/>
          </a:xfrm>
          <a:prstGeom prst="rect">
            <a:avLst/>
          </a:prstGeom>
        </p:spPr>
        <p:txBody>
          <a:bodyPr vert="horz" lIns="235112" tIns="117556" rIns="235112" bIns="1175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6732270"/>
            <a:ext cx="13578840" cy="16547151"/>
          </a:xfrm>
          <a:prstGeom prst="rect">
            <a:avLst/>
          </a:prstGeom>
        </p:spPr>
        <p:txBody>
          <a:bodyPr vert="horz" lIns="235112" tIns="117556" rIns="235112" bIns="1175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7301" y="716280"/>
            <a:ext cx="7050859" cy="1303020"/>
          </a:xfrm>
          <a:prstGeom prst="rect">
            <a:avLst/>
          </a:prstGeom>
        </p:spPr>
        <p:txBody>
          <a:bodyPr lIns="85719" tIns="42861" rIns="85719" bIns="42861">
            <a:normAutofit fontScale="90000" lnSpcReduction="20000"/>
          </a:bodyPr>
          <a:lstStyle/>
          <a:p>
            <a:pPr marL="0" marR="0" lvl="0" indent="0" algn="ctr" defTabSz="23511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all" spc="0" normalizeH="0" baseline="0" noProof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7EF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lgium" pitchFamily="82" charset="0"/>
                <a:ea typeface="+mj-ea"/>
                <a:cs typeface="+mj-cs"/>
              </a:rPr>
              <a:t>MESA Lab </a:t>
            </a:r>
            <a:r>
              <a:rPr kumimoji="0" lang="en-US" sz="8300" b="0" i="0" u="none" strike="noStrike" kern="1200" cap="none" spc="0" normalizeH="0" baseline="0" noProof="0" dirty="0" smtClean="0">
                <a:ln w="28575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nivers" pitchFamily="34" charset="0"/>
                <a:ea typeface="+mj-ea"/>
                <a:cs typeface="+mj-cs"/>
              </a:rPr>
              <a:t>@</a:t>
            </a:r>
            <a:r>
              <a:rPr kumimoji="0" lang="en-US" sz="100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Univers" pitchFamily="34" charset="0"/>
                <a:ea typeface="+mj-ea"/>
                <a:cs typeface="+mj-cs"/>
              </a:rPr>
              <a:t> </a:t>
            </a:r>
            <a:endParaRPr kumimoji="0" lang="en-US" sz="7500" b="1" i="0" u="none" strike="noStrike" kern="1200" cap="none" spc="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Univers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657350"/>
            <a:ext cx="15087600" cy="1085850"/>
          </a:xfrm>
          <a:prstGeom prst="rect">
            <a:avLst/>
          </a:prstGeom>
        </p:spPr>
        <p:txBody>
          <a:bodyPr vert="horz" lIns="235112" tIns="117556" rIns="235112" bIns="117556" rtlCol="0" anchor="ctr">
            <a:noAutofit/>
          </a:bodyPr>
          <a:lstStyle>
            <a:lvl1pPr algn="ctr" defTabSz="2508016" rtl="0" eaLnBrk="1" latinLnBrk="0" hangingPunct="1">
              <a:spcBef>
                <a:spcPct val="0"/>
              </a:spcBef>
              <a:buNone/>
              <a:defRPr sz="1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cap="small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7EF23">
                        <a:shade val="30000"/>
                        <a:satMod val="115000"/>
                      </a:srgbClr>
                    </a:gs>
                    <a:gs pos="50000">
                      <a:srgbClr val="07EF23">
                        <a:shade val="67500"/>
                        <a:satMod val="115000"/>
                      </a:srgbClr>
                    </a:gs>
                    <a:gs pos="100000">
                      <a:srgbClr val="07EF23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Mechatronics, Embedded Systems and Automation Lab</a:t>
            </a:r>
            <a:endParaRPr lang="en-US" sz="4400" b="1" cap="small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07EF23">
                      <a:shade val="30000"/>
                      <a:satMod val="115000"/>
                    </a:srgbClr>
                  </a:gs>
                  <a:gs pos="50000">
                    <a:srgbClr val="07EF23">
                      <a:shade val="67500"/>
                      <a:satMod val="115000"/>
                    </a:srgbClr>
                  </a:gs>
                  <a:gs pos="100000">
                    <a:srgbClr val="07EF23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8461" y="643890"/>
            <a:ext cx="5686423" cy="130302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082675" y="1828800"/>
            <a:ext cx="129222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9250" y="23209845"/>
            <a:ext cx="6496050" cy="2625716"/>
          </a:xfrm>
          <a:prstGeom prst="rect">
            <a:avLst/>
          </a:prstGeom>
        </p:spPr>
        <p:txBody>
          <a:bodyPr wrap="square" lIns="85719" tIns="42861" rIns="85719" bIns="42861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Contact Information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Prof. YangQuan Chen, Director,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MESA Lab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MEAM/EECS, School of Engineering,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University of California, Merced,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5200 North Lake Road, Merced, CA 95343</a:t>
            </a: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E: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  <a:hlinkClick r:id="rId14"/>
              </a:rPr>
              <a:t>yangquan.chen@ucmerced.edu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T: (209)228-4672 (O); -4398 (Lab); -4047 (Fax)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15599" y="23469600"/>
            <a:ext cx="4277762" cy="2348717"/>
          </a:xfrm>
          <a:prstGeom prst="rect">
            <a:avLst/>
          </a:prstGeom>
        </p:spPr>
        <p:txBody>
          <a:bodyPr wrap="none" lIns="85719" tIns="42861" rIns="85719" bIns="42861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MESA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Lab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@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UCMerced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Research Matters</a:t>
            </a:r>
          </a:p>
          <a:p>
            <a:pPr marL="857197" lvl="1" indent="-257159">
              <a:buFont typeface="Arial" pitchFamily="34" charset="0"/>
              <a:buChar char="•"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marL="857197" lvl="1" indent="-257159">
              <a:buFont typeface="Arial" pitchFamily="34" charset="0"/>
              <a:buChar char="•"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Energy</a:t>
            </a:r>
          </a:p>
          <a:p>
            <a:pPr marL="857197" lvl="1" indent="-257159">
              <a:buFont typeface="Arial" pitchFamily="34" charset="0"/>
              <a:buChar char="•"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 marL="857197" lvl="1" indent="-257159">
              <a:buFont typeface="Arial" pitchFamily="34" charset="0"/>
              <a:buChar char="•"/>
            </a:pP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Precision Agriculture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514600"/>
            <a:ext cx="15087600" cy="533400"/>
          </a:xfrm>
          <a:prstGeom prst="rect">
            <a:avLst/>
          </a:prstGeom>
        </p:spPr>
        <p:txBody>
          <a:bodyPr vert="horz" lIns="250786" tIns="125393" rIns="250786" bIns="125393" rtlCol="0" anchor="ctr">
            <a:noAutofit/>
          </a:bodyPr>
          <a:lstStyle>
            <a:lvl1pPr algn="ctr" defTabSz="2508016" rtl="0" eaLnBrk="1" latinLnBrk="0" hangingPunct="1">
              <a:spcBef>
                <a:spcPct val="0"/>
              </a:spcBef>
              <a:buNone/>
              <a:defRPr sz="1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133D8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http://mechatronics.ucmerced.edu</a:t>
            </a:r>
            <a:endParaRPr lang="en-US" sz="36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133D8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351118" rtl="0" eaLnBrk="1" latinLnBrk="0" hangingPunct="1"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1669" indent="-881669" algn="l" defTabSz="2351118" rtl="0" eaLnBrk="1" latinLnBrk="0" hangingPunct="1">
        <a:spcBef>
          <a:spcPct val="20000"/>
        </a:spcBef>
        <a:buFont typeface="Arial" pitchFamily="34" charset="0"/>
        <a:buChar char="•"/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1910284" indent="-734724" algn="l" defTabSz="2351118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38898" indent="-587780" algn="l" defTabSz="2351118" rtl="0" eaLnBrk="1" latinLnBrk="0" hangingPunct="1">
        <a:spcBef>
          <a:spcPct val="20000"/>
        </a:spcBef>
        <a:buFont typeface="Arial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458" indent="-587780" algn="l" defTabSz="2351118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4pPr>
      <a:lvl5pPr marL="5290016" indent="-587780" algn="l" defTabSz="2351118" rtl="0" eaLnBrk="1" latinLnBrk="0" hangingPunct="1">
        <a:spcBef>
          <a:spcPct val="20000"/>
        </a:spcBef>
        <a:buFont typeface="Arial" pitchFamily="34" charset="0"/>
        <a:buChar char="»"/>
        <a:defRPr sz="5200" kern="1200">
          <a:solidFill>
            <a:schemeClr val="tx1"/>
          </a:solidFill>
          <a:latin typeface="+mn-lt"/>
          <a:ea typeface="+mn-ea"/>
          <a:cs typeface="+mn-cs"/>
        </a:defRPr>
      </a:lvl5pPr>
      <a:lvl6pPr marL="6465576" indent="-587780" algn="l" defTabSz="235111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6pPr>
      <a:lvl7pPr marL="7641134" indent="-587780" algn="l" defTabSz="235111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7pPr>
      <a:lvl8pPr marL="8816694" indent="-587780" algn="l" defTabSz="235111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8pPr>
      <a:lvl9pPr marL="9992253" indent="-587780" algn="l" defTabSz="235111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75559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51118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26677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702238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77796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53355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228914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404473" algn="l" defTabSz="2351118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sa.gov/centers/goddard/images/content/95621main_Very-Dry-field.jpg" TargetMode="External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Description: \\psf\Home\Documents\UIUC-cps-refs\Tricaud\PhDDefense\figures\SmartHerding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8288000"/>
            <a:ext cx="621665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7" descr="\\vmware-host\Shared Folders\Shared Files\Dropbox\CSOIS\CPS\Figs\water_fix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1" y="15346680"/>
            <a:ext cx="5529789" cy="3329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020550"/>
            <a:ext cx="880110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extBox 79"/>
          <p:cNvSpPr txBox="1"/>
          <p:nvPr/>
        </p:nvSpPr>
        <p:spPr>
          <a:xfrm>
            <a:off x="774700" y="12726471"/>
            <a:ext cx="5245100" cy="2056329"/>
          </a:xfrm>
          <a:prstGeom prst="rect">
            <a:avLst/>
          </a:prstGeom>
          <a:noFill/>
        </p:spPr>
        <p:txBody>
          <a:bodyPr wrap="square" lIns="85719" tIns="42861" rIns="85719" bIns="4286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UAS-enabled CPS to create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biofuel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from waste</a:t>
            </a:r>
          </a:p>
          <a:p>
            <a:pPr marL="428598" lvl="1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UASs provide accurate remote sensing data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172200" y="17280344"/>
            <a:ext cx="8915400" cy="779056"/>
          </a:xfrm>
          <a:prstGeom prst="rect">
            <a:avLst/>
          </a:prstGeom>
          <a:noFill/>
        </p:spPr>
        <p:txBody>
          <a:bodyPr wrap="square" lIns="85719" tIns="42861" rIns="85719" bIns="42861" rtlCol="0">
            <a:spAutoFit/>
          </a:bodyPr>
          <a:lstStyle/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Algal Bloom Tracking &amp; Modeling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9100" y="19255742"/>
            <a:ext cx="7823200" cy="789447"/>
          </a:xfrm>
          <a:prstGeom prst="rect">
            <a:avLst/>
          </a:prstGeom>
          <a:noFill/>
        </p:spPr>
        <p:txBody>
          <a:bodyPr wrap="square" lIns="85719" tIns="42861" rIns="85719" bIns="42861" rtlCol="0">
            <a:spAutoFit/>
          </a:bodyPr>
          <a:lstStyle/>
          <a:p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Agriculture in 2100s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200" y="6578267"/>
            <a:ext cx="6426200" cy="3225880"/>
          </a:xfrm>
          <a:prstGeom prst="rect">
            <a:avLst/>
          </a:prstGeom>
          <a:noFill/>
        </p:spPr>
        <p:txBody>
          <a:bodyPr wrap="square" lIns="85719" tIns="42861" rIns="85719" bIns="42861" rtlCol="0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More Real-time Water Management</a:t>
            </a:r>
          </a:p>
          <a:p>
            <a:pPr marL="428598" lvl="1">
              <a:buSzPct val="100000"/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right time</a:t>
            </a:r>
          </a:p>
          <a:p>
            <a:pPr marL="428598" lvl="1">
              <a:buSzPct val="100000"/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 the right place</a:t>
            </a:r>
          </a:p>
          <a:p>
            <a:pPr marL="428598" lvl="1">
              <a:buSzPct val="100000"/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the right amount</a:t>
            </a:r>
          </a:p>
          <a:p>
            <a:pPr marL="428598" lvl="1">
              <a:buSzPct val="100000"/>
              <a:buFont typeface="Arial" pitchFamily="34" charset="0"/>
              <a:buChar char="•"/>
            </a:pPr>
            <a:endParaRPr lang="en-US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9100" y="3519770"/>
            <a:ext cx="11944350" cy="1194555"/>
          </a:xfrm>
          <a:prstGeom prst="rect">
            <a:avLst/>
          </a:prstGeom>
          <a:noFill/>
        </p:spPr>
        <p:txBody>
          <a:bodyPr wrap="square" lIns="85719" tIns="42861" rIns="85719" bIns="42861" rtlCol="0">
            <a:spAutoFit/>
          </a:bodyPr>
          <a:lstStyle/>
          <a:p>
            <a:pPr algn="ctr"/>
            <a:r>
              <a:rPr lang="en-US" sz="7200" b="1" cap="small" dirty="0" smtClean="0">
                <a:ln w="3810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Cyber-Physical Systems</a:t>
            </a:r>
            <a:endParaRPr lang="en-US" sz="7200" b="1" cap="small" dirty="0">
              <a:ln w="3810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28652" y="5953852"/>
            <a:ext cx="7194549" cy="4977040"/>
            <a:chOff x="987425" y="8003216"/>
            <a:chExt cx="9284423" cy="5844134"/>
          </a:xfrm>
        </p:grpSpPr>
        <p:sp>
          <p:nvSpPr>
            <p:cNvPr id="35" name="Oval 3"/>
            <p:cNvSpPr>
              <a:spLocks noChangeArrowheads="1"/>
            </p:cNvSpPr>
            <p:nvPr/>
          </p:nvSpPr>
          <p:spPr bwMode="auto">
            <a:xfrm>
              <a:off x="3830638" y="10171113"/>
              <a:ext cx="3384550" cy="3240087"/>
            </a:xfrm>
            <a:prstGeom prst="ellipse">
              <a:avLst/>
            </a:prstGeom>
            <a:ln w="7620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4480290" y="10531475"/>
              <a:ext cx="2029752" cy="4517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900" b="1" dirty="0">
                  <a:latin typeface="Times New Roman" pitchFamily="18" charset="0"/>
                  <a:cs typeface="Times New Roman" pitchFamily="18" charset="0"/>
                </a:rPr>
                <a:t>Geo-Domain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238250" y="8299450"/>
              <a:ext cx="2305050" cy="12954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Water Resources, Gates, Flumes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238250" y="9667875"/>
              <a:ext cx="2305050" cy="71913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Weather, Climate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238250" y="10460038"/>
              <a:ext cx="2305050" cy="71913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normAutofit/>
            </a:bodyPr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Demand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4191000" y="8443913"/>
              <a:ext cx="2745668" cy="71751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Irrigation Control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4206419" y="11095148"/>
              <a:ext cx="1171267" cy="4517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human 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4389198" y="11684000"/>
              <a:ext cx="997501" cy="4517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crops </a:t>
              </a: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4314073" y="12260263"/>
              <a:ext cx="1212640" cy="8131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animals</a:t>
              </a:r>
            </a:p>
            <a:p>
              <a:pPr algn="ctr"/>
              <a:r>
                <a:rPr lang="en-US" sz="1900" dirty="0">
                  <a:solidFill>
                    <a:schemeClr val="folHlink"/>
                  </a:solidFill>
                  <a:latin typeface="Times New Roman" pitchFamily="18" charset="0"/>
                  <a:cs typeface="Times New Roman" pitchFamily="18" charset="0"/>
                </a:rPr>
                <a:t>etc.</a:t>
              </a:r>
              <a:r>
                <a:rPr lang="en-US" sz="19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9" name="Line 17"/>
            <p:cNvSpPr>
              <a:spLocks noChangeShapeType="1"/>
            </p:cNvSpPr>
            <p:nvPr/>
          </p:nvSpPr>
          <p:spPr bwMode="auto">
            <a:xfrm>
              <a:off x="3543300" y="880268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V="1">
              <a:off x="3471863" y="8947150"/>
              <a:ext cx="720725" cy="86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1238250" y="11252200"/>
              <a:ext cx="2305050" cy="719138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Water Rights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 flipV="1">
              <a:off x="3471863" y="9163050"/>
              <a:ext cx="719137" cy="1657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flipV="1">
              <a:off x="3471863" y="9163050"/>
              <a:ext cx="792162" cy="2447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7646988" y="10747375"/>
              <a:ext cx="2305050" cy="71913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UAVs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7646987" y="12547600"/>
              <a:ext cx="2624861" cy="6477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Ground Sensor Pods</a:t>
              </a:r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>
              <a:off x="7072313" y="11036300"/>
              <a:ext cx="574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7"/>
            <p:cNvSpPr>
              <a:spLocks noChangeShapeType="1"/>
            </p:cNvSpPr>
            <p:nvPr/>
          </p:nvSpPr>
          <p:spPr bwMode="auto">
            <a:xfrm>
              <a:off x="7143750" y="11252200"/>
              <a:ext cx="503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6999288" y="10891838"/>
              <a:ext cx="647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 flipH="1" flipV="1">
              <a:off x="6936666" y="8991422"/>
              <a:ext cx="1693883" cy="17000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1"/>
            <p:cNvSpPr>
              <a:spLocks noChangeShapeType="1"/>
            </p:cNvSpPr>
            <p:nvPr/>
          </p:nvSpPr>
          <p:spPr bwMode="auto">
            <a:xfrm>
              <a:off x="6783388" y="12836525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4773307" y="9501432"/>
              <a:ext cx="1511299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n-US" sz="1900" dirty="0" smtClean="0">
                  <a:latin typeface="Times New Roman" pitchFamily="18" charset="0"/>
                  <a:cs typeface="Times New Roman" pitchFamily="18" charset="0"/>
                </a:rPr>
                <a:t>Irrigators</a:t>
              </a:r>
              <a:endParaRPr lang="en-US" sz="19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AutoShape 34"/>
            <p:cNvSpPr>
              <a:spLocks noChangeArrowheads="1"/>
            </p:cNvSpPr>
            <p:nvPr/>
          </p:nvSpPr>
          <p:spPr bwMode="auto">
            <a:xfrm rot="11419528" flipV="1">
              <a:off x="2720590" y="8003216"/>
              <a:ext cx="1912222" cy="57626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0C0C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35"/>
            <p:cNvSpPr>
              <a:spLocks noChangeShapeType="1"/>
            </p:cNvSpPr>
            <p:nvPr/>
          </p:nvSpPr>
          <p:spPr bwMode="auto">
            <a:xfrm>
              <a:off x="5475649" y="9926441"/>
              <a:ext cx="0" cy="2550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V="1">
              <a:off x="8655050" y="11468100"/>
              <a:ext cx="0" cy="1079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38"/>
            <p:cNvSpPr>
              <a:spLocks noChangeShapeType="1"/>
            </p:cNvSpPr>
            <p:nvPr/>
          </p:nvSpPr>
          <p:spPr bwMode="auto">
            <a:xfrm>
              <a:off x="3471863" y="10820400"/>
              <a:ext cx="940883" cy="891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" name="Picture 39" descr="Atherton%20Shire%20-%20View%20over%20crops%20to%20Athert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4287" y="11252200"/>
              <a:ext cx="1584325" cy="10556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3" name="Picture 41" descr="image of scientists sampling dry soi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29608" y="11598052"/>
              <a:ext cx="1062901" cy="79679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5" name="Rectangle 45"/>
            <p:cNvSpPr>
              <a:spLocks noChangeArrowheads="1"/>
            </p:cNvSpPr>
            <p:nvPr/>
          </p:nvSpPr>
          <p:spPr bwMode="auto">
            <a:xfrm>
              <a:off x="987425" y="13496512"/>
              <a:ext cx="4857750" cy="35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19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Credit: Dr. </a:t>
              </a:r>
              <a:r>
                <a:rPr lang="en-US" sz="1900" b="1" dirty="0" err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YangQuan</a:t>
              </a:r>
              <a:r>
                <a:rPr lang="en-US" sz="19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Chen,  2005</a:t>
              </a:r>
              <a:endPara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5475648" y="9161425"/>
              <a:ext cx="0" cy="340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Rectangle 2"/>
          <p:cNvSpPr txBox="1">
            <a:spLocks noChangeArrowheads="1"/>
          </p:cNvSpPr>
          <p:nvPr/>
        </p:nvSpPr>
        <p:spPr>
          <a:xfrm>
            <a:off x="4000934" y="5275247"/>
            <a:ext cx="7085735" cy="796305"/>
          </a:xfrm>
          <a:prstGeom prst="rect">
            <a:avLst/>
          </a:prstGeom>
        </p:spPr>
        <p:txBody>
          <a:bodyPr vert="horz" lIns="235112" tIns="117556" rIns="235112" bIns="117556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300" b="1" dirty="0" err="1" smtClean="0">
                <a:ln w="12700" cmpd="sng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WaterWatch</a:t>
            </a:r>
            <a:r>
              <a:rPr lang="en-US" sz="11300" b="1" dirty="0" smtClean="0">
                <a:ln w="12700" cmpd="sng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>
          <a:xfrm>
            <a:off x="3771902" y="11292826"/>
            <a:ext cx="7085735" cy="796305"/>
          </a:xfrm>
          <a:prstGeom prst="rect">
            <a:avLst/>
          </a:prstGeom>
        </p:spPr>
        <p:txBody>
          <a:bodyPr vert="horz" lIns="235112" tIns="117556" rIns="235112" bIns="117556" rtlCol="0" anchor="ctr">
            <a:normAutofit fontScale="4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1300" b="1" dirty="0" smtClean="0">
                <a:ln w="12700" cmpd="sng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Water Treatment Lagoon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08050" y="20124421"/>
            <a:ext cx="6565900" cy="1140313"/>
          </a:xfrm>
          <a:prstGeom prst="rect">
            <a:avLst/>
          </a:prstGeom>
          <a:noFill/>
        </p:spPr>
        <p:txBody>
          <a:bodyPr wrap="square" lIns="85719" tIns="42861" rIns="85719" bIns="42861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when no more synthetic fertilizers available</a:t>
            </a:r>
            <a:endParaRPr lang="en-US" sz="3400" dirty="0" smtClean="0"/>
          </a:p>
        </p:txBody>
      </p:sp>
      <p:pic>
        <p:nvPicPr>
          <p:cNvPr id="1026" name="Picture 2" descr="C:\yqchen2011\teaching\ece6800\978-1-84882-655-7cps1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725400" y="7818121"/>
            <a:ext cx="2310638" cy="3628187"/>
          </a:xfrm>
          <a:prstGeom prst="rect">
            <a:avLst/>
          </a:prstGeom>
          <a:noFill/>
        </p:spPr>
      </p:pic>
      <p:pic>
        <p:nvPicPr>
          <p:cNvPr id="1027" name="Picture 3" descr="C:\yqchen2011\teaching\ece6800\978-1-4471-2261-6cps2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25400" y="2895600"/>
            <a:ext cx="2310638" cy="3607918"/>
          </a:xfrm>
          <a:prstGeom prst="rect">
            <a:avLst/>
          </a:prstGeom>
          <a:noFill/>
        </p:spPr>
      </p:pic>
      <p:pic>
        <p:nvPicPr>
          <p:cNvPr id="1029" name="Picture 5" descr="http://media.wiley.com/product_data/coverImage300/63/11181227/111812276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725400" y="18531840"/>
            <a:ext cx="2305049" cy="3830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54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SA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MESALAB</Template>
  <TotalTime>304</TotalTime>
  <Words>83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Times New Roman</vt:lpstr>
      <vt:lpstr>Calibri</vt:lpstr>
      <vt:lpstr>Belgium</vt:lpstr>
      <vt:lpstr>Univers</vt:lpstr>
      <vt:lpstr>MESALAB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@ UCMerced</dc:title>
  <dc:creator>yqchen</dc:creator>
  <cp:lastModifiedBy>Brandon Stark</cp:lastModifiedBy>
  <cp:revision>37</cp:revision>
  <dcterms:created xsi:type="dcterms:W3CDTF">2006-08-16T00:00:00Z</dcterms:created>
  <dcterms:modified xsi:type="dcterms:W3CDTF">2012-10-08T18:52:20Z</dcterms:modified>
</cp:coreProperties>
</file>