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9"/>
  </p:notesMasterIdLst>
  <p:sldIdLst>
    <p:sldId id="906" r:id="rId2"/>
    <p:sldId id="907" r:id="rId3"/>
    <p:sldId id="461" r:id="rId4"/>
    <p:sldId id="909" r:id="rId5"/>
    <p:sldId id="910" r:id="rId6"/>
    <p:sldId id="929" r:id="rId7"/>
    <p:sldId id="851" r:id="rId8"/>
    <p:sldId id="852" r:id="rId9"/>
    <p:sldId id="853" r:id="rId10"/>
    <p:sldId id="854" r:id="rId11"/>
    <p:sldId id="911" r:id="rId12"/>
    <p:sldId id="855" r:id="rId13"/>
    <p:sldId id="885" r:id="rId14"/>
    <p:sldId id="914" r:id="rId15"/>
    <p:sldId id="913" r:id="rId16"/>
    <p:sldId id="915" r:id="rId17"/>
    <p:sldId id="916" r:id="rId18"/>
    <p:sldId id="921" r:id="rId19"/>
    <p:sldId id="918" r:id="rId20"/>
    <p:sldId id="917" r:id="rId21"/>
    <p:sldId id="919" r:id="rId22"/>
    <p:sldId id="920" r:id="rId23"/>
    <p:sldId id="922" r:id="rId24"/>
    <p:sldId id="912" r:id="rId25"/>
    <p:sldId id="923" r:id="rId26"/>
    <p:sldId id="924" r:id="rId27"/>
    <p:sldId id="927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DDDDD"/>
    <a:srgbClr val="FF99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9" autoAdjust="0"/>
    <p:restoredTop sz="92658" autoAdjust="0"/>
  </p:normalViewPr>
  <p:slideViewPr>
    <p:cSldViewPr>
      <p:cViewPr>
        <p:scale>
          <a:sx n="50" d="100"/>
          <a:sy n="50" d="100"/>
        </p:scale>
        <p:origin x="-1157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1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32"/>
    </p:cViewPr>
  </p:sorterViewPr>
  <p:notesViewPr>
    <p:cSldViewPr>
      <p:cViewPr>
        <p:scale>
          <a:sx n="95" d="100"/>
          <a:sy n="95" d="100"/>
        </p:scale>
        <p:origin x="-1181" y="509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5C05DA3-64FB-4CB0-8B4B-A18091FEA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32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C4D7898-987A-4F4C-9326-8AB5622F02F6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857C2E-79B1-42B1-91B1-7A8E32B3AD8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C17A66A-9398-46E7-AD19-B81C89A3F4FD}" type="slidenum">
              <a:rPr lang="en-US" sz="1200" smtClean="0">
                <a:latin typeface="Times New Roman" pitchFamily="18" charset="0"/>
              </a:rPr>
              <a:pPr eaLnBrk="1" hangingPunct="1"/>
              <a:t>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43788C6-4089-4C02-AAF3-51FD84175D92}" type="slidenum">
              <a:rPr lang="en-US" sz="1200" smtClean="0">
                <a:latin typeface="Times New Roman" pitchFamily="18" charset="0"/>
              </a:rPr>
              <a:pPr eaLnBrk="1" hangingPunct="1"/>
              <a:t>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B3F49EA-2DD4-45BA-8D49-7AFBA8147BEA}" type="slidenum">
              <a:rPr lang="en-US" sz="1200" smtClean="0">
                <a:latin typeface="Times New Roman" pitchFamily="18" charset="0"/>
              </a:rPr>
              <a:pPr eaLnBrk="1" hangingPunct="1"/>
              <a:t>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D37BF1A-69AB-4DEB-8D7A-0613BB026CBD}" type="slidenum">
              <a:rPr lang="en-US" sz="1200" smtClean="0">
                <a:latin typeface="Times New Roman" pitchFamily="18" charset="0"/>
              </a:rPr>
              <a:pPr eaLnBrk="1" hangingPunct="1"/>
              <a:t>10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1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12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2F0229-92A8-4CEA-BEE9-106FE36B2778}" type="slidenum">
              <a:rPr lang="en-US" sz="1200"/>
              <a:pPr algn="r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0123725-587A-4124-ADE5-E4977FDB6B93}" type="slidenum">
              <a:rPr lang="en-US" sz="1200" smtClean="0">
                <a:latin typeface="Times New Roman" pitchFamily="18" charset="0"/>
              </a:rPr>
              <a:pPr eaLnBrk="1" hangingPunct="1"/>
              <a:t>12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3DDE405-9D74-4B49-A2A2-852541380920}" type="slidenum">
              <a:rPr lang="en-US" sz="1200" smtClean="0">
                <a:latin typeface="Times New Roman" pitchFamily="18" charset="0"/>
              </a:rPr>
              <a:pPr eaLnBrk="1" hangingPunct="1"/>
              <a:t>13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83FC9145-8351-46A6-8F8A-FB107918D2A6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6583002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80BFFA06-65BA-473E-9D20-EBAE86FC8A45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7692117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5175"/>
            <a:ext cx="2286000" cy="5472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5175"/>
            <a:ext cx="6705600" cy="5472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8FCEAF0B-FED2-40BF-A106-6BAC84FE6E0E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247084793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765175"/>
            <a:ext cx="9144000" cy="5472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BE211141-8E04-42A2-9B34-77C8D7BF287A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18249987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5175"/>
            <a:ext cx="9144000" cy="93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916113"/>
            <a:ext cx="4316412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16113"/>
            <a:ext cx="4316413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52900"/>
            <a:ext cx="4316413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5004596C-9E30-4EC0-8868-BBCC3108F851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15618275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19 June 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FB6D2DF-665A-48D7-A21B-079B0F2ADB7C}" type="slidenum">
              <a:rPr lang="en-US" altLang="zh-CN"/>
              <a:pPr/>
              <a:t>‹#›</a:t>
            </a:fld>
            <a:r>
              <a:rPr lang="en-US" altLang="zh-CN"/>
              <a:t>/121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5364909A-3F3E-460A-BC82-B071F2D46A2C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25214510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0254734B-5D0A-40C3-8863-FF051BE4ED94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42050464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916113"/>
            <a:ext cx="4316412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316413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47E4B34B-EFB3-4EC0-A852-286E823A50D8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41187424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C6456EF7-20E0-4712-BAF0-1E6C2709ABB8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18502903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A78412A7-FE0C-40B4-8F03-2EA01F9D14AF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30952322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97352"/>
            <a:ext cx="1905000" cy="26064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1C0ECAE8-15F8-4A6D-A083-4F433EA04F2E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5446504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242A4E4F-4426-455A-8C56-2BC550D6836A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36989285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E753B980-2B01-4E5D-B5E2-A563F58A2EE6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17534568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5175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916113"/>
            <a:ext cx="87852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9050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524625"/>
            <a:ext cx="63357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48038" y="188913"/>
            <a:ext cx="23034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Slide-</a:t>
            </a:r>
            <a:fld id="{EC9B487B-4EA1-4D58-A1EA-4DD2E24D5EB2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228185" y="0"/>
            <a:ext cx="291581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cap="all" spc="-15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  <a:t>AFC </a:t>
            </a:r>
            <a:r>
              <a:rPr lang="en-US" sz="3200" b="1" cap="all" spc="-15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  <a:t>@ MESA Lab</a:t>
            </a:r>
            <a:endParaRPr lang="en-US" sz="3200" b="1" cap="all" spc="-150" baseline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gium" pitchFamily="82" charset="0"/>
            </a:endParaRPr>
          </a:p>
        </p:txBody>
      </p:sp>
      <p:pic>
        <p:nvPicPr>
          <p:cNvPr id="8" name="Picture 14" descr="UC Merced logo in blue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7" y="99814"/>
            <a:ext cx="3005303" cy="6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6712"/>
            <a:ext cx="9144000" cy="1296987"/>
          </a:xfrm>
        </p:spPr>
        <p:txBody>
          <a:bodyPr/>
          <a:lstStyle/>
          <a:p>
            <a:r>
              <a:rPr lang="en-US" sz="4000" b="1" cap="all" spc="-15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Fractional Order Mechanics: Why, What and WHEN</a:t>
            </a:r>
            <a:endParaRPr lang="en-US" sz="2400" dirty="0" smtClean="0">
              <a:solidFill>
                <a:schemeClr val="accent2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140968"/>
            <a:ext cx="9144000" cy="280831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YangQuan Chen, Ph.D., Director,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cap="all" spc="-15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  <a:t>MESA </a:t>
            </a:r>
            <a:r>
              <a:rPr lang="en-US" sz="2400" b="1" dirty="0" smtClean="0"/>
              <a:t>(Mechatronics, Embedded Systems and Automation)</a:t>
            </a:r>
            <a:r>
              <a:rPr lang="en-US" sz="2400" b="1" cap="all" spc="-15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  <a:t>Lab</a:t>
            </a:r>
            <a:endParaRPr lang="en-US" sz="2400" b="1" spc="300" dirty="0" smtClean="0">
              <a:solidFill>
                <a:srgbClr val="00FF00"/>
              </a:solidFill>
              <a:latin typeface="Mistral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MEAM/EECS, School of Engineering,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University of California, Merced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E</a:t>
            </a:r>
            <a:r>
              <a:rPr lang="en-US" sz="2400" dirty="0" smtClean="0"/>
              <a:t>: </a:t>
            </a:r>
            <a:r>
              <a:rPr lang="en-US" sz="2400" dirty="0" smtClean="0">
                <a:latin typeface="Garamond" pitchFamily="18" charset="0"/>
              </a:rPr>
              <a:t>yqchen@ieee.org</a:t>
            </a:r>
            <a:r>
              <a:rPr lang="en-US" sz="2400" dirty="0" smtClean="0"/>
              <a:t>; </a:t>
            </a:r>
            <a:r>
              <a:rPr lang="en-US" sz="2400" i="1" dirty="0" smtClean="0"/>
              <a:t>or</a:t>
            </a:r>
            <a:r>
              <a:rPr lang="en-US" sz="2400" dirty="0" smtClean="0"/>
              <a:t>, yangquan.chen@ucmerced.edu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T</a:t>
            </a:r>
            <a:r>
              <a:rPr lang="en-US" sz="2400" dirty="0" smtClean="0"/>
              <a:t>: (</a:t>
            </a:r>
            <a:r>
              <a:rPr lang="en-US" sz="2400" dirty="0" smtClean="0">
                <a:sym typeface="Wingdings" pitchFamily="2" charset="2"/>
              </a:rPr>
              <a:t>209)228-4672; </a:t>
            </a:r>
            <a:r>
              <a:rPr lang="en-US" sz="2400" b="1" dirty="0" smtClean="0">
                <a:sym typeface="Wingdings" pitchFamily="2" charset="2"/>
              </a:rPr>
              <a:t>O</a:t>
            </a:r>
            <a:r>
              <a:rPr lang="en-US" sz="2400" dirty="0" smtClean="0">
                <a:sym typeface="Wingdings" pitchFamily="2" charset="2"/>
              </a:rPr>
              <a:t>: SE1-254; </a:t>
            </a:r>
            <a:r>
              <a:rPr lang="en-US" sz="2400" b="1" dirty="0" smtClean="0">
                <a:sym typeface="Wingdings" pitchFamily="2" charset="2"/>
              </a:rPr>
              <a:t>Lab</a:t>
            </a:r>
            <a:r>
              <a:rPr lang="en-US" sz="2400" dirty="0" smtClean="0">
                <a:sym typeface="Wingdings" pitchFamily="2" charset="2"/>
              </a:rPr>
              <a:t>: Castle #22 (</a:t>
            </a:r>
            <a:r>
              <a:rPr lang="en-US" sz="2400" b="1" dirty="0" smtClean="0">
                <a:sym typeface="Wingdings" pitchFamily="2" charset="2"/>
              </a:rPr>
              <a:t>T</a:t>
            </a:r>
            <a:r>
              <a:rPr lang="en-US" sz="2400" dirty="0" smtClean="0">
                <a:sym typeface="Wingdings" pitchFamily="2" charset="2"/>
              </a:rPr>
              <a:t>: 228-4398)</a:t>
            </a: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-1588" y="5844173"/>
            <a:ext cx="91455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dirty="0" smtClean="0">
                <a:latin typeface="Times New Roman" pitchFamily="18" charset="0"/>
              </a:rPr>
              <a:t>Oct. 30, 2012. Tuesday 11:00-12:00</a:t>
            </a:r>
          </a:p>
          <a:p>
            <a:pPr algn="ctr"/>
            <a:r>
              <a:rPr lang="en-US" dirty="0" smtClean="0"/>
              <a:t>Castle Research Facility Room #22</a:t>
            </a:r>
            <a:endParaRPr lang="en-US" sz="2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“Fractional Order Thinking” </a:t>
            </a:r>
            <a:br>
              <a:rPr lang="en-US" sz="4000" smtClean="0"/>
            </a:br>
            <a:r>
              <a:rPr lang="en-US" sz="4000" smtClean="0"/>
              <a:t>or, “In Between Thinking”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For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Between integers there are non-integers;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Between logic 0 and logic 1, there is the “</a:t>
            </a:r>
            <a:r>
              <a:rPr lang="en-US" sz="2400" b="1" smtClean="0">
                <a:solidFill>
                  <a:srgbClr val="FF0000"/>
                </a:solidFill>
              </a:rPr>
              <a:t>fuzzy logic</a:t>
            </a:r>
            <a:r>
              <a:rPr lang="en-US" sz="2400" smtClean="0"/>
              <a:t>”;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Between integer order splines, there are “</a:t>
            </a:r>
            <a:r>
              <a:rPr lang="en-US" sz="2400" b="1" smtClean="0">
                <a:solidFill>
                  <a:srgbClr val="FF0000"/>
                </a:solidFill>
              </a:rPr>
              <a:t>fractional order splines</a:t>
            </a:r>
            <a:r>
              <a:rPr lang="en-US" sz="2400" smtClean="0"/>
              <a:t>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Between integer high order moments, there are </a:t>
            </a:r>
            <a:r>
              <a:rPr lang="en-US" sz="2400" b="1" smtClean="0">
                <a:solidFill>
                  <a:srgbClr val="FF0000"/>
                </a:solidFill>
              </a:rPr>
              <a:t>noninteger order moments (e.g. FLOS)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Between “integer dimensions”, there are </a:t>
            </a:r>
            <a:r>
              <a:rPr lang="en-US" sz="2400" b="1" smtClean="0"/>
              <a:t>fractal dimensions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Fractional Fourier transform </a:t>
            </a:r>
            <a:r>
              <a:rPr lang="en-US" sz="2400" smtClean="0"/>
              <a:t>(FrFT) – in-between time-n-freq.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Non-Integer order calculus (</a:t>
            </a:r>
            <a:r>
              <a:rPr lang="en-US" sz="2400" smtClean="0">
                <a:solidFill>
                  <a:srgbClr val="FF0000"/>
                </a:solidFill>
              </a:rPr>
              <a:t>fractional </a:t>
            </a:r>
            <a:r>
              <a:rPr lang="en-US" sz="2400" smtClean="0"/>
              <a:t>order calculus – abuse of terminology.) (FOC)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10</a:t>
            </a:fld>
            <a:r>
              <a:rPr lang="en-US" smtClean="0"/>
              <a:t>/1024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300" smtClean="0"/>
              <a:t>Conclusion of Talk</a:t>
            </a:r>
            <a:r>
              <a:rPr lang="en-US" smtClean="0"/>
              <a:t> </a:t>
            </a:r>
            <a:br>
              <a:rPr lang="en-US" smtClean="0"/>
            </a:br>
            <a:endParaRPr lang="en-US" smtClean="0"/>
          </a:p>
        </p:txBody>
      </p:sp>
      <p:pic>
        <p:nvPicPr>
          <p:cNvPr id="350211" name="Picture 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1242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0212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291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Integer-Order Calculus</a:t>
            </a:r>
          </a:p>
        </p:txBody>
      </p:sp>
      <p:pic>
        <p:nvPicPr>
          <p:cNvPr id="350213" name="Picture 5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133600"/>
            <a:ext cx="28956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0214" name="Text Box 6"/>
          <p:cNvSpPr txBox="1">
            <a:spLocks noChangeArrowheads="1"/>
          </p:cNvSpPr>
          <p:nvPr/>
        </p:nvSpPr>
        <p:spPr bwMode="auto">
          <a:xfrm>
            <a:off x="4724400" y="4267200"/>
            <a:ext cx="291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Fractional-Order Calculus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856" y="6021288"/>
            <a:ext cx="534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credit: Richard L. Magin, ICCC12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1047750"/>
            <a:ext cx="6751638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6746875" y="6237288"/>
            <a:ext cx="2397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itchFamily="18" charset="0"/>
              </a:rPr>
              <a:t>Slide credit: Igor Podlubny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1C0ECAE8-15F8-4A6D-A083-4F433EA04F2E}" type="slidenum">
              <a:rPr lang="en-US" smtClean="0"/>
              <a:pPr>
                <a:defRPr/>
              </a:pPr>
              <a:t>12</a:t>
            </a:fld>
            <a:r>
              <a:rPr lang="en-US" smtClean="0"/>
              <a:t>/1024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935038"/>
          </a:xfrm>
        </p:spPr>
        <p:txBody>
          <a:bodyPr/>
          <a:lstStyle/>
          <a:p>
            <a:pPr eaLnBrk="1" hangingPunct="1"/>
            <a:r>
              <a:rPr lang="en-US" smtClean="0"/>
              <a:t>FOMs and Fractional Order Controls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4321175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IO Controller + IO Plant</a:t>
            </a:r>
          </a:p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FO Controller + IO Plant </a:t>
            </a:r>
            <a:r>
              <a:rPr lang="en-US" b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FO Controller + FO Plant </a:t>
            </a:r>
            <a:r>
              <a:rPr lang="en-US" b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en-US" b="1" smtClean="0">
              <a:solidFill>
                <a:schemeClr val="accent2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b="1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IO Controller + FO Plant</a:t>
            </a:r>
          </a:p>
        </p:txBody>
      </p:sp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73463"/>
            <a:ext cx="68294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Rectangle 5"/>
          <p:cNvSpPr>
            <a:spLocks noChangeArrowheads="1"/>
          </p:cNvSpPr>
          <p:nvPr/>
        </p:nvSpPr>
        <p:spPr bwMode="auto">
          <a:xfrm>
            <a:off x="0" y="5730875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1600">
                <a:latin typeface="Times New Roman" pitchFamily="18" charset="0"/>
                <a:ea typeface="宋体" pitchFamily="2" charset="-122"/>
              </a:rPr>
              <a:t>Concepcin A. Monje, YangQuan Chen, Blas Vinagre, Dingyu Xue and Vicente Feliu (2010). “</a:t>
            </a:r>
            <a:r>
              <a:rPr lang="en-US" altLang="zh-CN" sz="16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Fractional Order Systems and Controls - Fundamentals and Applications</a:t>
            </a:r>
            <a:r>
              <a:rPr lang="en-US" altLang="zh-CN" sz="1600">
                <a:latin typeface="Times New Roman" pitchFamily="18" charset="0"/>
                <a:ea typeface="宋体" pitchFamily="2" charset="-122"/>
              </a:rPr>
              <a:t>.” Advanced Industrial Control Series, Springer-Verlag, www.springer.com/engineering/book/978-1-84996-334-3 (2010), 415 p. 223 ill.19 in color. </a:t>
            </a:r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4211638" y="2349500"/>
            <a:ext cx="2952750" cy="1366838"/>
          </a:xfrm>
          <a:prstGeom prst="ellipse">
            <a:avLst/>
          </a:prstGeom>
          <a:solidFill>
            <a:schemeClr val="accent1">
              <a:alpha val="9019"/>
            </a:schemeClr>
          </a:solidFill>
          <a:ln w="476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13</a:t>
            </a:fld>
            <a:r>
              <a:rPr lang="en-US" smtClean="0"/>
              <a:t>/1024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10/21/2011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Fractional Order Thinking @ Berkeley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Slide-</a:t>
            </a:r>
            <a:fld id="{7797A9BE-1A65-4D57-9BBD-45D98FF622C6}" type="slidenum">
              <a:rPr lang="en-US"/>
              <a:pPr>
                <a:defRPr/>
              </a:pPr>
              <a:t>14</a:t>
            </a:fld>
            <a:r>
              <a:rPr lang="en-US"/>
              <a:t> of 1024</a:t>
            </a: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935038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Rule of thumb for </a:t>
            </a:r>
            <a:br>
              <a:rPr lang="en-US" sz="3200" smtClean="0">
                <a:solidFill>
                  <a:srgbClr val="FF0000"/>
                </a:solidFill>
              </a:rPr>
            </a:br>
            <a:r>
              <a:rPr lang="en-US" sz="3200" smtClean="0">
                <a:solidFill>
                  <a:srgbClr val="FF0000"/>
                </a:solidFill>
              </a:rPr>
              <a:t>Fractional Order Thinking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4105275" cy="4967287"/>
          </a:xfrm>
        </p:spPr>
        <p:txBody>
          <a:bodyPr/>
          <a:lstStyle/>
          <a:p>
            <a:pPr eaLnBrk="1" hangingPunct="1"/>
            <a:r>
              <a:rPr lang="en-US" sz="3600" smtClean="0"/>
              <a:t>Self-similar</a:t>
            </a:r>
          </a:p>
          <a:p>
            <a:pPr eaLnBrk="1" hangingPunct="1"/>
            <a:r>
              <a:rPr lang="en-US" sz="3600" smtClean="0"/>
              <a:t>Scale-free/Scale-invariant</a:t>
            </a:r>
          </a:p>
          <a:p>
            <a:pPr eaLnBrk="1" hangingPunct="1"/>
            <a:r>
              <a:rPr lang="en-US" sz="3600" smtClean="0"/>
              <a:t>Power law</a:t>
            </a:r>
          </a:p>
          <a:p>
            <a:pPr eaLnBrk="1" hangingPunct="1"/>
            <a:r>
              <a:rPr lang="en-US" sz="3600" smtClean="0"/>
              <a:t>Long range dependence (LRD)</a:t>
            </a:r>
          </a:p>
          <a:p>
            <a:pPr eaLnBrk="1" hangingPunct="1"/>
            <a:r>
              <a:rPr lang="en-US" sz="3600" i="1" smtClean="0"/>
              <a:t>1/f </a:t>
            </a:r>
            <a:r>
              <a:rPr lang="en-US" sz="3600" i="1" baseline="30000" smtClean="0"/>
              <a:t>a</a:t>
            </a:r>
            <a:r>
              <a:rPr lang="en-US" sz="3600" smtClean="0"/>
              <a:t> noise</a:t>
            </a:r>
            <a:endParaRPr lang="en-US" smtClean="0"/>
          </a:p>
        </p:txBody>
      </p:sp>
      <p:sp>
        <p:nvSpPr>
          <p:cNvPr id="52231" name="Rectangle 4"/>
          <p:cNvSpPr>
            <a:spLocks noChangeArrowheads="1"/>
          </p:cNvSpPr>
          <p:nvPr/>
        </p:nvSpPr>
        <p:spPr bwMode="auto">
          <a:xfrm>
            <a:off x="4211638" y="1412875"/>
            <a:ext cx="4752975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600">
                <a:latin typeface="Times New Roman" pitchFamily="18" charset="0"/>
              </a:rPr>
              <a:t>Porous media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600">
                <a:latin typeface="Times New Roman" pitchFamily="18" charset="0"/>
              </a:rPr>
              <a:t>Particulate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600">
                <a:latin typeface="Times New Roman" pitchFamily="18" charset="0"/>
              </a:rPr>
              <a:t>Granular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600">
                <a:latin typeface="Times New Roman" pitchFamily="18" charset="0"/>
              </a:rPr>
              <a:t>Lossy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600">
                <a:latin typeface="Times New Roman" pitchFamily="18" charset="0"/>
              </a:rPr>
              <a:t>Anomaly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600">
                <a:latin typeface="Times New Roman" pitchFamily="18" charset="0"/>
              </a:rPr>
              <a:t>Disorder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600">
                <a:latin typeface="Times New Roman" pitchFamily="18" charset="0"/>
              </a:rPr>
              <a:t>Soil, tissue, electrodes, bio, nano, network, transport, diffusion, soft matters (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bio</a:t>
            </a:r>
            <a:r>
              <a:rPr lang="en-US" sz="3600">
                <a:latin typeface="Times New Roman" pitchFamily="18" charset="0"/>
              </a:rPr>
              <a:t>x)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Fractional Order Mechanics: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Softmatter</a:t>
            </a:r>
            <a:r>
              <a:rPr lang="en-US" dirty="0" smtClean="0"/>
              <a:t> / </a:t>
            </a:r>
            <a:r>
              <a:rPr lang="en-US" dirty="0" err="1" smtClean="0"/>
              <a:t>hardmatter</a:t>
            </a:r>
            <a:endParaRPr lang="en-US" dirty="0" smtClean="0"/>
          </a:p>
          <a:p>
            <a:r>
              <a:rPr lang="en-US" dirty="0" err="1" smtClean="0"/>
              <a:t>Softbody</a:t>
            </a:r>
            <a:r>
              <a:rPr lang="en-US" dirty="0" smtClean="0"/>
              <a:t> / </a:t>
            </a:r>
            <a:r>
              <a:rPr lang="en-US" dirty="0" err="1" smtClean="0"/>
              <a:t>Rigidbody</a:t>
            </a:r>
            <a:r>
              <a:rPr lang="en-US" dirty="0" smtClean="0"/>
              <a:t> </a:t>
            </a:r>
          </a:p>
          <a:p>
            <a:r>
              <a:rPr lang="en-US" dirty="0" smtClean="0"/>
              <a:t>Lumped / distributed</a:t>
            </a:r>
          </a:p>
          <a:p>
            <a:r>
              <a:rPr lang="en-US" dirty="0" smtClean="0"/>
              <a:t>Granular, particulate, porous, disordered … materials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15</a:t>
            </a:fld>
            <a:r>
              <a:rPr lang="en-US" smtClean="0"/>
              <a:t>/1024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80BA-6AD1-48A2-A6AA-9C3B3B8B4240}" type="slidenum">
              <a:rPr lang="en-US" altLang="zh-CN"/>
              <a:pPr/>
              <a:t>16</a:t>
            </a:fld>
            <a:r>
              <a:rPr lang="en-US" altLang="zh-CN"/>
              <a:t>/121</a:t>
            </a:r>
          </a:p>
        </p:txBody>
      </p:sp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36712"/>
            <a:ext cx="7772400" cy="1143000"/>
          </a:xfrm>
        </p:spPr>
        <p:txBody>
          <a:bodyPr/>
          <a:lstStyle/>
          <a:p>
            <a:r>
              <a:rPr lang="en-US" altLang="zh-CN" b="1" dirty="0">
                <a:solidFill>
                  <a:schemeClr val="tx1"/>
                </a:solidFill>
              </a:rPr>
              <a:t>Soft matter</a:t>
            </a:r>
            <a:r>
              <a:rPr lang="zh-CN" altLang="en-US" b="1" dirty="0">
                <a:solidFill>
                  <a:schemeClr val="tx1"/>
                </a:solidFill>
              </a:rPr>
              <a:t>？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8840"/>
            <a:ext cx="7772400" cy="4114800"/>
          </a:xfrm>
        </p:spPr>
        <p:txBody>
          <a:bodyPr/>
          <a:lstStyle/>
          <a:p>
            <a:r>
              <a:rPr lang="en-US" altLang="zh-CN" dirty="0"/>
              <a:t>Soft matters, also known as </a:t>
            </a:r>
            <a:r>
              <a:rPr lang="en-US" altLang="zh-CN" b="1" i="1" u="sng" dirty="0"/>
              <a:t>complex fluids</a:t>
            </a:r>
            <a:r>
              <a:rPr lang="en-US" altLang="zh-CN" dirty="0"/>
              <a:t>, behave unlike ideal solids and fluids.</a:t>
            </a:r>
          </a:p>
          <a:p>
            <a:r>
              <a:rPr lang="en-US" altLang="zh-CN" b="1" i="1" u="sng" dirty="0" err="1"/>
              <a:t>Mesoscopic</a:t>
            </a:r>
            <a:r>
              <a:rPr lang="en-US" altLang="zh-CN" dirty="0"/>
              <a:t> macromolecule rather than microscopic elementary particles play a more important role.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01D0-AADB-43D3-AA23-5E4C69C52FD8}" type="slidenum">
              <a:rPr lang="en-US" altLang="zh-CN"/>
              <a:pPr/>
              <a:t>17</a:t>
            </a:fld>
            <a:r>
              <a:rPr lang="en-US" altLang="zh-CN"/>
              <a:t>/121</a:t>
            </a:r>
          </a:p>
        </p:txBody>
      </p:sp>
      <p:sp>
        <p:nvSpPr>
          <p:cNvPr id="87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57808"/>
            <a:ext cx="7772400" cy="11430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Typical soft matters</a:t>
            </a:r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06488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lang="en-US" altLang="zh-CN" sz="2800" dirty="0"/>
              <a:t>Granular materials</a:t>
            </a:r>
          </a:p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lang="en-US" altLang="zh-CN" sz="2800" dirty="0"/>
              <a:t>Colloids, liquid crystals, emulsions, foams, </a:t>
            </a:r>
          </a:p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lang="en-US" altLang="zh-CN" sz="2800" dirty="0"/>
              <a:t>Polymers, textiles, rubber, glass</a:t>
            </a:r>
          </a:p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lang="en-US" altLang="zh-CN" sz="2800" dirty="0"/>
              <a:t>Rock layers, sediments, oil, soil, DNA </a:t>
            </a:r>
          </a:p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lang="en-US" altLang="zh-CN" sz="2800" dirty="0"/>
              <a:t>Multiphase fluids</a:t>
            </a:r>
          </a:p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lang="en-US" altLang="zh-CN" sz="2800" dirty="0"/>
              <a:t>Biopolymers and biological materials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i="1" dirty="0"/>
              <a:t>		highly deformable, </a:t>
            </a:r>
            <a:r>
              <a:rPr lang="en-US" altLang="zh-CN" i="1" u="sng" dirty="0"/>
              <a:t>porous</a:t>
            </a:r>
            <a:r>
              <a:rPr lang="en-US" altLang="zh-CN" i="1" dirty="0"/>
              <a:t>, thermal fluctuations play major role, highly unstable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451" name="Picture 3" descr="lipid_bilayer_m13_viru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33591" y="4242842"/>
            <a:ext cx="2355850" cy="958850"/>
          </a:xfrm>
          <a:noFill/>
          <a:ln/>
        </p:spPr>
      </p:pic>
      <p:pic>
        <p:nvPicPr>
          <p:cNvPr id="872452" name="Picture 4" descr="buttonbio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85716" y="1566317"/>
            <a:ext cx="1009650" cy="749300"/>
          </a:xfrm>
          <a:noFill/>
          <a:ln/>
        </p:spPr>
      </p:pic>
      <p:pic>
        <p:nvPicPr>
          <p:cNvPr id="872453" name="Picture 5" descr="buttoncrys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80791" y="1556792"/>
            <a:ext cx="895350" cy="758825"/>
          </a:xfrm>
          <a:noFill/>
          <a:ln/>
        </p:spPr>
      </p:pic>
      <p:pic>
        <p:nvPicPr>
          <p:cNvPr id="872454" name="Picture 6" descr="buttonge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433491" y="1556792"/>
            <a:ext cx="1190625" cy="809625"/>
          </a:xfrm>
          <a:noFill/>
          <a:ln/>
        </p:spPr>
      </p:pic>
      <p:pic>
        <p:nvPicPr>
          <p:cNvPr id="872455" name="Picture 7" descr="buttonot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90991" y="1731417"/>
            <a:ext cx="952500" cy="803275"/>
          </a:xfrm>
          <a:prstGeom prst="rect">
            <a:avLst/>
          </a:prstGeom>
          <a:noFill/>
        </p:spPr>
      </p:pic>
      <p:pic>
        <p:nvPicPr>
          <p:cNvPr id="872456" name="Picture 8" descr="hai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90991" y="2901405"/>
            <a:ext cx="1057275" cy="915987"/>
          </a:xfrm>
          <a:prstGeom prst="rect">
            <a:avLst/>
          </a:prstGeom>
          <a:noFill/>
        </p:spPr>
      </p:pic>
      <p:pic>
        <p:nvPicPr>
          <p:cNvPr id="872457" name="Picture 9" descr="thumbnai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4191" y="1677442"/>
            <a:ext cx="857250" cy="857250"/>
          </a:xfrm>
          <a:prstGeom prst="rect">
            <a:avLst/>
          </a:prstGeom>
          <a:noFill/>
        </p:spPr>
      </p:pic>
      <p:pic>
        <p:nvPicPr>
          <p:cNvPr id="872458" name="Picture 10" descr="thumbnai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66416" y="4363492"/>
            <a:ext cx="1400175" cy="1095375"/>
          </a:xfrm>
          <a:prstGeom prst="rect">
            <a:avLst/>
          </a:prstGeom>
          <a:noFill/>
        </p:spPr>
      </p:pic>
      <p:pic>
        <p:nvPicPr>
          <p:cNvPr id="872459" name="Picture 11" descr="spa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23879" y="2901405"/>
            <a:ext cx="852487" cy="1068387"/>
          </a:xfrm>
          <a:prstGeom prst="rect">
            <a:avLst/>
          </a:prstGeom>
          <a:noFill/>
        </p:spPr>
      </p:pic>
      <p:pic>
        <p:nvPicPr>
          <p:cNvPr id="872460" name="Picture 12" descr="yellow%20polym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6716" y="4363492"/>
            <a:ext cx="1714500" cy="1143000"/>
          </a:xfrm>
          <a:prstGeom prst="rect">
            <a:avLst/>
          </a:prstGeom>
          <a:noFill/>
        </p:spPr>
      </p:pic>
      <p:pic>
        <p:nvPicPr>
          <p:cNvPr id="872461" name="Picture 13" descr="thumbnai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1484784"/>
            <a:ext cx="857250" cy="857250"/>
          </a:xfrm>
          <a:prstGeom prst="rect">
            <a:avLst/>
          </a:prstGeom>
          <a:noFill/>
        </p:spPr>
      </p:pic>
      <p:pic>
        <p:nvPicPr>
          <p:cNvPr id="872462" name="Picture 14" descr="ston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5141" y="2901405"/>
            <a:ext cx="965200" cy="1016000"/>
          </a:xfrm>
          <a:prstGeom prst="rect">
            <a:avLst/>
          </a:prstGeom>
          <a:noFill/>
        </p:spPr>
      </p:pic>
      <p:pic>
        <p:nvPicPr>
          <p:cNvPr id="872463" name="Picture 15" descr="san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05116" y="2801392"/>
            <a:ext cx="1143000" cy="1168400"/>
          </a:xfrm>
          <a:prstGeom prst="rect">
            <a:avLst/>
          </a:prstGeom>
          <a:noFill/>
        </p:spPr>
      </p:pic>
      <p:pic>
        <p:nvPicPr>
          <p:cNvPr id="872464" name="Picture 16" descr="DNA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15616" y="2801392"/>
            <a:ext cx="1041400" cy="1168400"/>
          </a:xfrm>
          <a:prstGeom prst="rect">
            <a:avLst/>
          </a:prstGeom>
          <a:noFill/>
        </p:spPr>
      </p:pic>
      <p:pic>
        <p:nvPicPr>
          <p:cNvPr id="872465" name="Picture 17" descr="DNA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61791" y="2801392"/>
            <a:ext cx="889000" cy="11684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837710" y="6488668"/>
            <a:ext cx="330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Slide credit: </a:t>
            </a:r>
            <a:r>
              <a:rPr lang="en-US" sz="1800" dirty="0" err="1" smtClean="0"/>
              <a:t>Wen</a:t>
            </a:r>
            <a:r>
              <a:rPr lang="en-US" sz="1800" dirty="0" smtClean="0"/>
              <a:t> Chen of HHU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77A6-0EAF-4C34-A00D-7C7375C65E68}" type="slidenum">
              <a:rPr lang="en-US" altLang="zh-CN"/>
              <a:pPr/>
              <a:t>19</a:t>
            </a:fld>
            <a:r>
              <a:rPr lang="en-US" altLang="zh-CN"/>
              <a:t>/121</a:t>
            </a:r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13792"/>
            <a:ext cx="7772400" cy="1143000"/>
          </a:xfrm>
        </p:spPr>
        <p:txBody>
          <a:bodyPr/>
          <a:lstStyle/>
          <a:p>
            <a:r>
              <a:rPr lang="en-US" altLang="zh-CN" sz="4000" b="1" dirty="0">
                <a:solidFill>
                  <a:schemeClr val="tx1"/>
                </a:solidFill>
              </a:rPr>
              <a:t>Constitutive relationships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628775"/>
            <a:ext cx="7275512" cy="4013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b-NO" altLang="zh-CN" sz="2400" b="1" dirty="0">
                <a:solidFill>
                  <a:srgbClr val="FF0000"/>
                </a:solidFill>
              </a:rPr>
              <a:t>Hookian law in ideal solids</a:t>
            </a:r>
            <a:r>
              <a:rPr lang="nb-NO" sz="2400" dirty="0">
                <a:solidFill>
                  <a:srgbClr val="FF0000"/>
                </a:solidFill>
              </a:rPr>
              <a:t>:</a:t>
            </a:r>
            <a:r>
              <a:rPr lang="nb-NO" altLang="zh-CN" sz="24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b-NO" altLang="zh-CN" sz="2400" dirty="0">
                <a:solidFill>
                  <a:srgbClr val="FF0000"/>
                </a:solidFill>
              </a:rPr>
              <a:t> </a:t>
            </a:r>
            <a:endParaRPr lang="nb-NO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zh-CN" altLang="nb-NO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nb-NO" altLang="zh-CN" sz="2400" b="1" dirty="0">
                <a:solidFill>
                  <a:srgbClr val="FF0000"/>
                </a:solidFill>
              </a:rPr>
              <a:t>Ideal Newtonian fluids</a:t>
            </a:r>
            <a:r>
              <a:rPr lang="nb-NO" sz="2400" dirty="0">
                <a:solidFill>
                  <a:srgbClr val="FF0000"/>
                </a:solidFill>
              </a:rPr>
              <a:t>: </a:t>
            </a:r>
            <a:endParaRPr lang="nb-NO" altLang="zh-CN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nb-NO" altLang="zh-CN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zh-CN" altLang="nb-NO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nb-NO" altLang="zh-CN" sz="2400" b="1" dirty="0">
                <a:solidFill>
                  <a:srgbClr val="FF0000"/>
                </a:solidFill>
              </a:rPr>
              <a:t>Newtonian 2nd law for rigid solids</a:t>
            </a:r>
            <a:r>
              <a:rPr lang="nb-NO" sz="2400" dirty="0">
                <a:solidFill>
                  <a:srgbClr val="FF0000"/>
                </a:solidFill>
              </a:rPr>
              <a:t>:</a:t>
            </a:r>
            <a:endParaRPr lang="nb-NO" altLang="zh-CN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nb-NO" altLang="zh-CN" sz="2400" b="1" dirty="0">
                <a:solidFill>
                  <a:srgbClr val="FF0000"/>
                </a:solidFill>
              </a:rPr>
              <a:t>One model of soft matter:</a:t>
            </a:r>
          </a:p>
        </p:txBody>
      </p:sp>
      <p:graphicFrame>
        <p:nvGraphicFramePr>
          <p:cNvPr id="8601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32363" y="1557338"/>
          <a:ext cx="13287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公式" r:id="rId3" imgW="457200" imgH="177480" progId="Equation.3">
                  <p:embed/>
                </p:oleObj>
              </mc:Choice>
              <mc:Fallback>
                <p:oleObj name="公式" r:id="rId3" imgW="45720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557338"/>
                        <a:ext cx="1328737" cy="517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1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16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1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169" name="Rectangle 9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60170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724525" y="3573463"/>
          <a:ext cx="158432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公式" r:id="rId5" imgW="698400" imgH="419040" progId="Equation.3">
                  <p:embed/>
                </p:oleObj>
              </mc:Choice>
              <mc:Fallback>
                <p:oleObj name="公式" r:id="rId5" imgW="69840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573463"/>
                        <a:ext cx="1584325" cy="915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71" name="Object 11"/>
          <p:cNvGraphicFramePr>
            <a:graphicFrameLocks noChangeAspect="1"/>
          </p:cNvGraphicFramePr>
          <p:nvPr/>
        </p:nvGraphicFramePr>
        <p:xfrm>
          <a:off x="4643438" y="2349500"/>
          <a:ext cx="14636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公式" r:id="rId7" imgW="596880" imgH="419040" progId="Equation.3">
                  <p:embed/>
                </p:oleObj>
              </mc:Choice>
              <mc:Fallback>
                <p:oleObj name="公式" r:id="rId7" imgW="59688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349500"/>
                        <a:ext cx="1463675" cy="1050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72" name="Object 12"/>
          <p:cNvGraphicFramePr>
            <a:graphicFrameLocks noChangeAspect="1"/>
          </p:cNvGraphicFramePr>
          <p:nvPr/>
        </p:nvGraphicFramePr>
        <p:xfrm>
          <a:off x="4500563" y="4652963"/>
          <a:ext cx="1862137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公式" r:id="rId9" imgW="685800" imgH="419040" progId="Equation.3">
                  <p:embed/>
                </p:oleObj>
              </mc:Choice>
              <mc:Fallback>
                <p:oleObj name="公式" r:id="rId9" imgW="68580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652963"/>
                        <a:ext cx="1862137" cy="1160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73" name="Object 13"/>
          <p:cNvGraphicFramePr>
            <a:graphicFrameLocks noChangeAspect="1"/>
          </p:cNvGraphicFramePr>
          <p:nvPr/>
        </p:nvGraphicFramePr>
        <p:xfrm>
          <a:off x="6588125" y="5373688"/>
          <a:ext cx="16002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11" imgW="621760" imgH="177646" progId="Equation.3">
                  <p:embed/>
                </p:oleObj>
              </mc:Choice>
              <mc:Fallback>
                <p:oleObj name="Equation" r:id="rId11" imgW="621760" imgH="177646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5373688"/>
                        <a:ext cx="1600200" cy="446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837710" y="6488668"/>
            <a:ext cx="330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Slide credit: </a:t>
            </a:r>
            <a:r>
              <a:rPr lang="en-US" sz="1800" dirty="0" err="1" smtClean="0"/>
              <a:t>Wen</a:t>
            </a:r>
            <a:r>
              <a:rPr lang="en-US" sz="1800" dirty="0" smtClean="0"/>
              <a:t> Chen of HHU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5215"/>
            <a:ext cx="9144000" cy="1439689"/>
          </a:xfrm>
        </p:spPr>
        <p:txBody>
          <a:bodyPr/>
          <a:lstStyle/>
          <a:p>
            <a:r>
              <a:rPr lang="en-US" sz="5400" b="1" cap="all" spc="-15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  <a:t>MESA </a:t>
            </a:r>
            <a:r>
              <a:rPr lang="en-US" sz="5400" b="1" cap="all" spc="-15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  <a:t>Lab</a:t>
            </a:r>
            <a:r>
              <a:rPr lang="en-US" b="1" cap="all" spc="-15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  <a:t/>
            </a:r>
            <a:br>
              <a:rPr lang="en-US" b="1" cap="all" spc="-15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</a:br>
            <a:r>
              <a:rPr lang="en-US" spc="-150" dirty="0" smtClean="0">
                <a:solidFill>
                  <a:schemeClr val="tx1"/>
                </a:solidFill>
                <a:latin typeface="+mn-lt"/>
              </a:rPr>
              <a:t>http://</a:t>
            </a:r>
            <a:r>
              <a:rPr lang="en-US" dirty="0" smtClean="0"/>
              <a:t>mechatronics.ucmerced.edu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92201"/>
            <a:ext cx="9144000" cy="3601095"/>
          </a:xfrm>
        </p:spPr>
        <p:txBody>
          <a:bodyPr/>
          <a:lstStyle/>
          <a:p>
            <a:r>
              <a:rPr lang="en-US" b="1" dirty="0"/>
              <a:t>Mechatronics, Embedded Systems and Automation </a:t>
            </a:r>
            <a:endParaRPr lang="en-US" b="1" dirty="0" smtClean="0"/>
          </a:p>
          <a:p>
            <a:pPr lvl="1"/>
            <a:r>
              <a:rPr lang="en-US" b="1" dirty="0" smtClean="0"/>
              <a:t>Backup name: </a:t>
            </a:r>
            <a:r>
              <a:rPr lang="en-US" b="1" i="1" u="sng" dirty="0" smtClean="0"/>
              <a:t>Mechatronics</a:t>
            </a:r>
            <a:r>
              <a:rPr lang="en-US" b="1" i="1" u="sng" dirty="0"/>
              <a:t>, </a:t>
            </a:r>
            <a:r>
              <a:rPr lang="en-US" b="1" i="1" u="sng" dirty="0" smtClean="0"/>
              <a:t>Energy Systems and Autonomy</a:t>
            </a:r>
          </a:p>
          <a:p>
            <a:pPr lvl="1"/>
            <a:r>
              <a:rPr lang="en-US" b="1" dirty="0" smtClean="0"/>
              <a:t>ASME DED, MESA </a:t>
            </a:r>
            <a:r>
              <a:rPr lang="en-US" b="1" dirty="0"/>
              <a:t>TC. http://iel.ucdavis.edu/mesa</a:t>
            </a:r>
            <a:r>
              <a:rPr lang="en-US" b="1" dirty="0" smtClean="0"/>
              <a:t>/</a:t>
            </a:r>
          </a:p>
          <a:p>
            <a:pPr lvl="2"/>
            <a:r>
              <a:rPr lang="en-US" b="1" dirty="0" smtClean="0"/>
              <a:t>2013 MESA conference</a:t>
            </a:r>
            <a:r>
              <a:rPr lang="en-US" b="1" dirty="0"/>
              <a:t>: Portland, OR http://www.asmeconferences.org/IDETC2013</a:t>
            </a:r>
            <a:r>
              <a:rPr lang="en-US" b="1" dirty="0" smtClean="0"/>
              <a:t>/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2</a:t>
            </a:fld>
            <a:r>
              <a:rPr lang="en-US" smtClean="0"/>
              <a:t>/1024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58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Fractional Order Mechanics!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20</a:t>
            </a:fld>
            <a:r>
              <a:rPr lang="en-US" smtClean="0"/>
              <a:t>/1024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72816"/>
            <a:ext cx="9144000" cy="19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41167"/>
            <a:ext cx="9144000" cy="147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429309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Going in-between: interpolation of operators: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Kurt </a:t>
            </a:r>
            <a:r>
              <a:rPr lang="en-US" dirty="0" err="1" smtClean="0"/>
              <a:t>Lewin</a:t>
            </a:r>
            <a:r>
              <a:rPr lang="en-US" dirty="0" smtClean="0"/>
              <a:t>: “There is nothing so practical as good theory" (p. 169).</a:t>
            </a:r>
          </a:p>
          <a:p>
            <a:pPr lvl="1"/>
            <a:r>
              <a:rPr lang="en-US" dirty="0" err="1" smtClean="0"/>
              <a:t>Lewin</a:t>
            </a:r>
            <a:r>
              <a:rPr lang="en-US" dirty="0" smtClean="0"/>
              <a:t>, K. (1951). Field theory in social science. New York: Harper &amp; Row.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21</a:t>
            </a:fld>
            <a:r>
              <a:rPr lang="en-US" smtClean="0"/>
              <a:t>/1024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5175"/>
            <a:ext cx="9144000" cy="431577"/>
          </a:xfrm>
        </p:spPr>
        <p:txBody>
          <a:bodyPr/>
          <a:lstStyle/>
          <a:p>
            <a:r>
              <a:rPr lang="en-US" sz="4000" dirty="0" smtClean="0"/>
              <a:t>Google </a:t>
            </a:r>
            <a:r>
              <a:rPr lang="en-US" sz="4000" dirty="0" err="1" smtClean="0"/>
              <a:t>says“</a:t>
            </a:r>
            <a:r>
              <a:rPr lang="en-US" sz="4000" dirty="0" err="1" smtClean="0">
                <a:hlinkClick r:id="rId2"/>
              </a:rPr>
              <a:t>Fractional</a:t>
            </a:r>
            <a:r>
              <a:rPr lang="en-US" sz="4000" dirty="0" smtClean="0">
                <a:hlinkClick r:id="rId2"/>
              </a:rPr>
              <a:t> Order Mechanics</a:t>
            </a:r>
            <a:r>
              <a:rPr lang="en-US" sz="4000" dirty="0" smtClean="0"/>
              <a:t>”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22</a:t>
            </a:fld>
            <a:r>
              <a:rPr lang="en-US" smtClean="0"/>
              <a:t>/1024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G.W. Scott Blair (1950)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“We may express our concepts in Newtonian terms if </a:t>
            </a:r>
            <a:r>
              <a:rPr lang="en-US" sz="4000" u="sng" dirty="0" smtClean="0">
                <a:solidFill>
                  <a:srgbClr val="FF0000"/>
                </a:solidFill>
              </a:rPr>
              <a:t>we find this convenient but</a:t>
            </a:r>
            <a:r>
              <a:rPr lang="en-US" sz="4000" dirty="0" smtClean="0"/>
              <a:t>, if we do so, we must realize that we have made a translation into a language which is foreign to the system which we are studying.”</a:t>
            </a:r>
          </a:p>
          <a:p>
            <a:pPr>
              <a:buNone/>
            </a:pP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23</a:t>
            </a:fld>
            <a:r>
              <a:rPr lang="en-US" smtClean="0"/>
              <a:t>/1024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935038"/>
          </a:xfrm>
        </p:spPr>
        <p:txBody>
          <a:bodyPr/>
          <a:lstStyle/>
          <a:p>
            <a:r>
              <a:rPr lang="en-US" dirty="0" smtClean="0"/>
              <a:t>Key reference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785225" cy="4321175"/>
          </a:xfrm>
        </p:spPr>
        <p:txBody>
          <a:bodyPr/>
          <a:lstStyle/>
          <a:p>
            <a:r>
              <a:rPr lang="en-US" dirty="0" smtClean="0"/>
              <a:t>CDC10 tutorial: http://mechatronics.ece.usu.edu/foc/cdc10tw/</a:t>
            </a:r>
          </a:p>
          <a:p>
            <a:r>
              <a:rPr lang="en-US" dirty="0" smtClean="0"/>
              <a:t>http://people.tuke.sk/igor.podlubny/USU/  </a:t>
            </a:r>
          </a:p>
          <a:p>
            <a:r>
              <a:rPr lang="en-US" dirty="0" smtClean="0"/>
              <a:t>http://mechatronics.ece.usu.edu/foc/afc/  </a:t>
            </a:r>
          </a:p>
          <a:p>
            <a:r>
              <a:rPr lang="en-US" dirty="0" smtClean="0"/>
              <a:t>http://www.wydawnictwa.pcz.pl/book/102/introduction-fractional-mechanics</a:t>
            </a:r>
          </a:p>
          <a:p>
            <a:r>
              <a:rPr lang="en-US" dirty="0" smtClean="0"/>
              <a:t>FDA Express: http://em.hhu.edu.cn/fda/ </a:t>
            </a:r>
          </a:p>
          <a:p>
            <a:r>
              <a:rPr lang="en-US" dirty="0" smtClean="0"/>
              <a:t>ICFDA2014 http://www.icfda14.dieei.unict.it/committee.html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24</a:t>
            </a:fld>
            <a:r>
              <a:rPr lang="en-US" smtClean="0"/>
              <a:t>/1024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FOMech</a:t>
            </a:r>
            <a:r>
              <a:rPr lang="en-US" sz="4800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should be included in the course?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UC Merced, ME280 “Fractional Order Mechanics” will be officially offered from Fall 2013 by Prof. YangQuan Chen. (was VOM)</a:t>
            </a:r>
          </a:p>
          <a:p>
            <a:r>
              <a:rPr lang="en-US" dirty="0" smtClean="0"/>
              <a:t>We are defining this course right now with some initial thinking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25</a:t>
            </a:fld>
            <a:r>
              <a:rPr lang="en-US" smtClean="0"/>
              <a:t>/1024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35038"/>
          </a:xfrm>
        </p:spPr>
        <p:txBody>
          <a:bodyPr/>
          <a:lstStyle/>
          <a:p>
            <a:r>
              <a:rPr lang="en-US" dirty="0" smtClean="0"/>
              <a:t>TOC of ME280 </a:t>
            </a:r>
            <a:r>
              <a:rPr lang="en-US" dirty="0" err="1" smtClean="0"/>
              <a:t>FOMech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321175"/>
          </a:xfrm>
        </p:spPr>
        <p:txBody>
          <a:bodyPr/>
          <a:lstStyle/>
          <a:p>
            <a:r>
              <a:rPr lang="en-US" sz="2800" dirty="0" smtClean="0"/>
              <a:t>FC basics; FC signals and systems</a:t>
            </a:r>
          </a:p>
          <a:p>
            <a:r>
              <a:rPr lang="en-US" sz="2800" dirty="0" smtClean="0"/>
              <a:t>FC modeling (ML fitting) of complex relaxation processes</a:t>
            </a:r>
          </a:p>
          <a:p>
            <a:r>
              <a:rPr lang="en-US" sz="2800" i="1" dirty="0" smtClean="0"/>
              <a:t>Bagley</a:t>
            </a:r>
            <a:r>
              <a:rPr lang="en-US" sz="2800" dirty="0" smtClean="0"/>
              <a:t>-</a:t>
            </a:r>
            <a:r>
              <a:rPr lang="en-US" sz="2800" i="1" dirty="0" err="1" smtClean="0"/>
              <a:t>Torvik</a:t>
            </a:r>
            <a:r>
              <a:rPr lang="en-US" sz="2800" dirty="0" smtClean="0"/>
              <a:t> mechanics</a:t>
            </a:r>
          </a:p>
          <a:p>
            <a:r>
              <a:rPr lang="en-US" sz="2800" dirty="0" smtClean="0"/>
              <a:t>Fractional Euler-Lagrange Equation</a:t>
            </a:r>
          </a:p>
          <a:p>
            <a:r>
              <a:rPr lang="en-US" sz="2800" dirty="0" smtClean="0"/>
              <a:t>Advanced topics (application oriented)  (FISP – focused independent study and presentation)</a:t>
            </a:r>
          </a:p>
          <a:p>
            <a:pPr lvl="1"/>
            <a:r>
              <a:rPr lang="en-US" sz="2400" dirty="0" smtClean="0"/>
              <a:t>Battery system models, biological signal processing</a:t>
            </a:r>
          </a:p>
          <a:p>
            <a:pPr lvl="1"/>
            <a:r>
              <a:rPr lang="en-US" sz="2400" dirty="0" smtClean="0"/>
              <a:t>Fractional Order ESC, </a:t>
            </a:r>
            <a:r>
              <a:rPr lang="en-US" sz="2400" dirty="0" err="1" smtClean="0"/>
              <a:t>nanomaterial</a:t>
            </a:r>
            <a:r>
              <a:rPr lang="en-US" sz="2400" dirty="0" smtClean="0"/>
              <a:t> modeling</a:t>
            </a:r>
          </a:p>
          <a:p>
            <a:pPr lvl="1"/>
            <a:r>
              <a:rPr lang="en-US" sz="2400" dirty="0" smtClean="0"/>
              <a:t>Salinity dynamics, complexity quantification</a:t>
            </a:r>
          </a:p>
          <a:p>
            <a:pPr lvl="1"/>
            <a:r>
              <a:rPr lang="en-US" sz="2400" dirty="0" smtClean="0"/>
              <a:t>Hysteresis modeling and compensation</a:t>
            </a:r>
          </a:p>
          <a:p>
            <a:pPr lvl="1"/>
            <a:r>
              <a:rPr lang="en-US" sz="2400" dirty="0" smtClean="0"/>
              <a:t>FO stochastic mechanics for evolving complex networks etc.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Seminar "Applied Fractional Calculus" @ MESA LAB @ UC Merced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26</a:t>
            </a:fld>
            <a:r>
              <a:rPr lang="en-US" smtClean="0"/>
              <a:t>/1024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35038"/>
          </a:xfrm>
        </p:spPr>
        <p:txBody>
          <a:bodyPr/>
          <a:lstStyle/>
          <a:p>
            <a:r>
              <a:rPr lang="en-US" dirty="0" err="1" smtClean="0"/>
              <a:t>FOMech</a:t>
            </a:r>
            <a:r>
              <a:rPr lang="en-US" dirty="0" smtClean="0"/>
              <a:t>: WHEN?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27</a:t>
            </a:fld>
            <a:r>
              <a:rPr lang="en-US" smtClean="0"/>
              <a:t>/1024</a:t>
            </a: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388" y="1341438"/>
            <a:ext cx="410527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Self-similar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Scale-free/Scale-invariant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law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 range dependence (LRD)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1/f </a:t>
            </a:r>
            <a:r>
              <a:rPr kumimoji="0" lang="en-US" sz="3600" b="0" i="1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noise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211638" y="1412875"/>
            <a:ext cx="4752975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600" dirty="0">
                <a:latin typeface="Times New Roman" pitchFamily="18" charset="0"/>
              </a:rPr>
              <a:t>Porous media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600" dirty="0">
                <a:latin typeface="Times New Roman" pitchFamily="18" charset="0"/>
              </a:rPr>
              <a:t>Particulate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600" dirty="0">
                <a:latin typeface="Times New Roman" pitchFamily="18" charset="0"/>
              </a:rPr>
              <a:t>Granular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600" dirty="0" err="1">
                <a:latin typeface="Times New Roman" pitchFamily="18" charset="0"/>
              </a:rPr>
              <a:t>Lossy</a:t>
            </a:r>
            <a:endParaRPr lang="en-US" sz="36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600" dirty="0">
                <a:latin typeface="Times New Roman" pitchFamily="18" charset="0"/>
              </a:rPr>
              <a:t>Anomaly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600" dirty="0">
                <a:latin typeface="Times New Roman" pitchFamily="18" charset="0"/>
              </a:rPr>
              <a:t>Disorder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600" dirty="0">
                <a:latin typeface="Times New Roman" pitchFamily="18" charset="0"/>
              </a:rPr>
              <a:t>Soil, tissue, electrodes, bio, </a:t>
            </a:r>
            <a:r>
              <a:rPr lang="en-US" sz="3600" dirty="0" err="1">
                <a:latin typeface="Times New Roman" pitchFamily="18" charset="0"/>
              </a:rPr>
              <a:t>nano</a:t>
            </a:r>
            <a:r>
              <a:rPr lang="en-US" sz="3600" dirty="0">
                <a:latin typeface="Times New Roman" pitchFamily="18" charset="0"/>
              </a:rPr>
              <a:t>, network, transport, diffusion, soft matters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bio</a:t>
            </a:r>
            <a:r>
              <a:rPr lang="en-US" sz="3600" dirty="0" err="1">
                <a:latin typeface="Times New Roman" pitchFamily="18" charset="0"/>
              </a:rPr>
              <a:t>x</a:t>
            </a:r>
            <a:r>
              <a:rPr lang="en-US" sz="3600" dirty="0">
                <a:latin typeface="Times New Roman" pitchFamily="18" charset="0"/>
              </a:rPr>
              <a:t>)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dirty="0" smtClean="0"/>
              <a:t>MESA Lab Philosophy and Ambition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"</a:t>
            </a:r>
            <a:r>
              <a:rPr lang="en-US" b="1" i="1" dirty="0"/>
              <a:t>We make real systems that work and others want them</a:t>
            </a:r>
            <a:r>
              <a:rPr lang="en-US" b="1" dirty="0"/>
              <a:t>."</a:t>
            </a:r>
          </a:p>
          <a:p>
            <a:r>
              <a:rPr lang="en-US" b="1" dirty="0"/>
              <a:t>MESA Lab: Staying on top and for sustainability.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Nationally and internationally visible and prominent!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3</a:t>
            </a:fld>
            <a:r>
              <a:rPr lang="en-US" smtClean="0"/>
              <a:t>/1024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MESA Research Areas/Strengths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Unmanned </a:t>
            </a:r>
            <a:r>
              <a:rPr lang="en-US" dirty="0"/>
              <a:t>Aerial Systems and UAV-based Personal Remote </a:t>
            </a:r>
            <a:r>
              <a:rPr lang="en-US" dirty="0" smtClean="0"/>
              <a:t>Sensing (PRS)</a:t>
            </a:r>
            <a:endParaRPr lang="en-US" dirty="0"/>
          </a:p>
          <a:p>
            <a:r>
              <a:rPr lang="en-US" dirty="0" smtClean="0"/>
              <a:t>Cyber-Physical </a:t>
            </a:r>
            <a:r>
              <a:rPr lang="en-US" dirty="0"/>
              <a:t>Systems (CPS)</a:t>
            </a:r>
          </a:p>
          <a:p>
            <a:r>
              <a:rPr lang="en-US" dirty="0" smtClean="0"/>
              <a:t>Modeling </a:t>
            </a:r>
            <a:r>
              <a:rPr lang="en-US" dirty="0"/>
              <a:t>and Control of Renewable Energy Systems</a:t>
            </a:r>
          </a:p>
          <a:p>
            <a:r>
              <a:rPr lang="en-US" dirty="0" smtClean="0"/>
              <a:t>Mechatronics</a:t>
            </a:r>
            <a:endParaRPr lang="en-US" dirty="0"/>
          </a:p>
          <a:p>
            <a:r>
              <a:rPr lang="en-US" sz="3600" b="1" dirty="0" smtClean="0">
                <a:solidFill>
                  <a:srgbClr val="FF0000"/>
                </a:solidFill>
              </a:rPr>
              <a:t>Applied </a:t>
            </a:r>
            <a:r>
              <a:rPr lang="en-US" sz="3600" b="1" dirty="0">
                <a:solidFill>
                  <a:srgbClr val="FF0000"/>
                </a:solidFill>
              </a:rPr>
              <a:t>Fractional Calculus (AFC)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4</a:t>
            </a:fld>
            <a:r>
              <a:rPr lang="en-US" smtClean="0"/>
              <a:t>/1024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81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836613"/>
            <a:ext cx="3733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66775"/>
            <a:ext cx="3744913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1122909" y="6459221"/>
            <a:ext cx="1643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2001-2010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312318" y="6459221"/>
            <a:ext cx="1643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2005-2011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Slide-</a:t>
            </a:r>
            <a:fld id="{5004596C-9E30-4EC0-8868-BBCC3108F851}" type="slidenum">
              <a:rPr lang="en-US" smtClean="0"/>
              <a:pPr>
                <a:defRPr/>
              </a:pPr>
              <a:t>5</a:t>
            </a:fld>
            <a:r>
              <a:rPr lang="en-US" dirty="0" smtClean="0"/>
              <a:t>/1024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5856" y="476672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FOMech</a:t>
            </a:r>
            <a:r>
              <a:rPr lang="en-US" dirty="0" smtClean="0"/>
              <a:t>: WHY?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6</a:t>
            </a:fld>
            <a:r>
              <a:rPr lang="en-US" smtClean="0"/>
              <a:t>/1024</a:t>
            </a:r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052736"/>
            <a:ext cx="34226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276118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75856" y="476672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FOMech</a:t>
            </a:r>
            <a:r>
              <a:rPr lang="en-US" dirty="0" smtClean="0"/>
              <a:t>: WHY?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278563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3"/>
          <p:cNvSpPr txBox="1">
            <a:spLocks noChangeArrowheads="1"/>
          </p:cNvSpPr>
          <p:nvPr/>
        </p:nvSpPr>
        <p:spPr bwMode="auto">
          <a:xfrm>
            <a:off x="6746875" y="6237288"/>
            <a:ext cx="2397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itchFamily="18" charset="0"/>
              </a:rPr>
              <a:t>Slide credit: Igor Podlubny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1C0ECAE8-15F8-4A6D-A083-4F433EA04F2E}" type="slidenum">
              <a:rPr lang="en-US" smtClean="0"/>
              <a:pPr>
                <a:defRPr/>
              </a:pPr>
              <a:t>7</a:t>
            </a:fld>
            <a:r>
              <a:rPr lang="en-US" smtClean="0"/>
              <a:t>/1024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884238"/>
            <a:ext cx="6861696" cy="54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6746875" y="6237288"/>
            <a:ext cx="2397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itchFamily="18" charset="0"/>
              </a:rPr>
              <a:t>Slide credit: Igor Podlubny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1C0ECAE8-15F8-4A6D-A083-4F433EA04F2E}" type="slidenum">
              <a:rPr lang="en-US" smtClean="0"/>
              <a:pPr>
                <a:defRPr/>
              </a:pPr>
              <a:t>8</a:t>
            </a:fld>
            <a:r>
              <a:rPr lang="en-US" smtClean="0"/>
              <a:t>/1024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6" y="980728"/>
            <a:ext cx="720008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6746875" y="6237288"/>
            <a:ext cx="2397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itchFamily="18" charset="0"/>
              </a:rPr>
              <a:t>Slide credit: Igor Podlubny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1C0ECAE8-15F8-4A6D-A083-4F433EA04F2E}" type="slidenum">
              <a:rPr lang="en-US" smtClean="0"/>
              <a:pPr>
                <a:defRPr/>
              </a:pPr>
              <a:t>9</a:t>
            </a:fld>
            <a:r>
              <a:rPr lang="en-US" smtClean="0"/>
              <a:t>/1024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Seminar "Applied Fractional Calculus" @ MESA LAB @ UC Merced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8696</TotalTime>
  <Words>1166</Words>
  <Application>Microsoft Office PowerPoint</Application>
  <PresentationFormat>On-screen Show (4:3)</PresentationFormat>
  <Paragraphs>192</Paragraphs>
  <Slides>27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Blank Presentation</vt:lpstr>
      <vt:lpstr>公式</vt:lpstr>
      <vt:lpstr>Equation</vt:lpstr>
      <vt:lpstr>Fractional Order Mechanics: Why, What and WHEN</vt:lpstr>
      <vt:lpstr>MESA Lab http://mechatronics.ucmerced.edu </vt:lpstr>
      <vt:lpstr>MESA Lab Philosophy and Ambition</vt:lpstr>
      <vt:lpstr>MESA Research Areas/Strengths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“Fractional Order Thinking”  or, “In Between Thinking”</vt:lpstr>
      <vt:lpstr>Conclusion of Talk  </vt:lpstr>
      <vt:lpstr>PowerPoint Presentation</vt:lpstr>
      <vt:lpstr>FOMs and Fractional Order Controls</vt:lpstr>
      <vt:lpstr>Rule of thumb for  Fractional Order Thinking</vt:lpstr>
      <vt:lpstr>Fractional Order Mechanics: WHY?</vt:lpstr>
      <vt:lpstr>Soft matter？</vt:lpstr>
      <vt:lpstr>Typical soft matters</vt:lpstr>
      <vt:lpstr>PowerPoint Presentation</vt:lpstr>
      <vt:lpstr>Constitutive relationships</vt:lpstr>
      <vt:lpstr>Fractional Order Mechanics!</vt:lpstr>
      <vt:lpstr>PowerPoint Presentation</vt:lpstr>
      <vt:lpstr>Google says“Fractional Order Mechanics”</vt:lpstr>
      <vt:lpstr>G.W. Scott Blair (1950)</vt:lpstr>
      <vt:lpstr>Key reference links</vt:lpstr>
      <vt:lpstr>FOMech:  What should be included in the course?</vt:lpstr>
      <vt:lpstr>TOC of ME280 FOMech</vt:lpstr>
      <vt:lpstr>FOMech: WHEN?</vt:lpstr>
    </vt:vector>
  </TitlesOfParts>
  <Company>CSOIS, Utah State University</Company>
  <LinksUpToDate>false</LinksUpToDate>
  <SharedDoc>false</SharedDoc>
  <HyperlinkBase>http://fractionalcalculus.googlepages.com/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Fractional Order Motion Control</dc:title>
  <dc:subject>Applied Fractional Calculus</dc:subject>
  <dc:creator>YangQuan Chen</dc:creator>
  <cp:lastModifiedBy>yqchen</cp:lastModifiedBy>
  <cp:revision>510</cp:revision>
  <cp:lastPrinted>2004-07-08T02:38:27Z</cp:lastPrinted>
  <dcterms:created xsi:type="dcterms:W3CDTF">2003-12-02T17:03:49Z</dcterms:created>
  <dcterms:modified xsi:type="dcterms:W3CDTF">2013-06-12T08:23:45Z</dcterms:modified>
</cp:coreProperties>
</file>