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3671" r:id="rId2"/>
  </p:sldMasterIdLst>
  <p:notesMasterIdLst>
    <p:notesMasterId r:id="rId23"/>
  </p:notesMasterIdLst>
  <p:sldIdLst>
    <p:sldId id="906" r:id="rId3"/>
    <p:sldId id="940" r:id="rId4"/>
    <p:sldId id="941" r:id="rId5"/>
    <p:sldId id="909" r:id="rId6"/>
    <p:sldId id="942" r:id="rId7"/>
    <p:sldId id="945" r:id="rId8"/>
    <p:sldId id="953" r:id="rId9"/>
    <p:sldId id="946" r:id="rId10"/>
    <p:sldId id="947" r:id="rId11"/>
    <p:sldId id="948" r:id="rId12"/>
    <p:sldId id="951" r:id="rId13"/>
    <p:sldId id="950" r:id="rId14"/>
    <p:sldId id="949" r:id="rId15"/>
    <p:sldId id="952" r:id="rId16"/>
    <p:sldId id="954" r:id="rId17"/>
    <p:sldId id="955" r:id="rId18"/>
    <p:sldId id="956" r:id="rId19"/>
    <p:sldId id="943" r:id="rId20"/>
    <p:sldId id="944" r:id="rId21"/>
    <p:sldId id="931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DDDDD"/>
    <a:srgbClr val="FF99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9" autoAdjust="0"/>
    <p:restoredTop sz="92658" autoAdjust="0"/>
  </p:normalViewPr>
  <p:slideViewPr>
    <p:cSldViewPr>
      <p:cViewPr>
        <p:scale>
          <a:sx n="50" d="100"/>
          <a:sy n="50" d="100"/>
        </p:scale>
        <p:origin x="-114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1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32"/>
    </p:cViewPr>
  </p:sorterViewPr>
  <p:notesViewPr>
    <p:cSldViewPr>
      <p:cViewPr>
        <p:scale>
          <a:sx n="95" d="100"/>
          <a:sy n="95" d="100"/>
        </p:scale>
        <p:origin x="-1181" y="509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5C05DA3-64FB-4CB0-8B4B-A18091FEA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32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2983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C4D7898-987A-4F4C-9326-8AB5622F02F6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38904-DD7E-4871-834F-FD26ED944D88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0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6BB9C-3584-4EDB-BBB4-C5D910222BBA}" type="slidenum">
              <a:rPr lang="en-US"/>
              <a:pPr/>
              <a:t>20</a:t>
            </a:fld>
            <a:endParaRPr lang="en-US"/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83FC9145-8351-46A6-8F8A-FB107918D2A6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6583002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80BFFA06-65BA-473E-9D20-EBAE86FC8A45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7692117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5175"/>
            <a:ext cx="2286000" cy="5472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5175"/>
            <a:ext cx="6705600" cy="5472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8FCEAF0B-FED2-40BF-A106-6BAC84FE6E0E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24708479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765175"/>
            <a:ext cx="9144000" cy="5472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BE211141-8E04-42A2-9B34-77C8D7BF287A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18249987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93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916113"/>
            <a:ext cx="4316412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16113"/>
            <a:ext cx="4316413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52900"/>
            <a:ext cx="4316413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5004596C-9E30-4EC0-8868-BBCC3108F851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15618275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5280" y="-1050068"/>
            <a:ext cx="9140825" cy="6852283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4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6995"/>
            <a:ext cx="7086600" cy="1432958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664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5374"/>
            <a:ext cx="6400800" cy="1753087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6/12/2013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231"/>
            <a:ext cx="2895600" cy="4573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Fractional Calculus Day @ UC Merced. June 12,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8409" y="24726"/>
            <a:ext cx="1905000" cy="4573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95325-B933-428E-B6DE-9878508B0A5C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6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6/12/2013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Fractional Calculus Day @ UC Merced. June 12,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718C9-20A1-490C-B5D7-A0B1E7AAA09E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57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6/12/2013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Fractional Calculus Day @ UC Merced. June 12,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07903-FAAF-4818-BF08-2B45ADA70E56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2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1981751"/>
            <a:ext cx="3695700" cy="411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14900" y="1981751"/>
            <a:ext cx="3695700" cy="4114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6/12/2013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Fractional Calculus Day @ UC Merced. June 12,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F3B9-B616-4B4D-8218-01BE2968D08B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15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6/12/2013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Fractional Calculus Day @ UC Merced. June 12,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53F8E-86D6-4914-8481-9456CC3074B7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39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6/12/2013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Fractional Calculus Day @ UC Merced. June 12,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884A1-CA81-4479-BE70-3606EE119710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5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5364909A-3F3E-460A-BC82-B071F2D46A2C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25214510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6/12/2013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Fractional Calculus Day @ UC Merced. June 12,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07B1A-EDD2-40DF-B2E2-98F7ECB3183C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18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6/12/2013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Fractional Calculus Day @ UC Merced. June 12,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44582-FC8C-4252-AAE8-FC528B831635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8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6/12/2013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Fractional Calculus Day @ UC Merced. June 12,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CB511-76FF-4B4C-98D4-CA597C1ADF8F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78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6/12/2013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Fractional Calculus Day @ UC Merced. June 12,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5A93-CF0A-40B0-ADE1-7FB96FE24A02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72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4650" y="304885"/>
            <a:ext cx="1885950" cy="579090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66800" y="304885"/>
            <a:ext cx="5505450" cy="579090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6/12/2013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Fractional Calculus Day @ UC Merced. June 12,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8DB9-13E0-4E9B-A521-8BD8C2036A9B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1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0254734B-5D0A-40C3-8863-FF051BE4ED94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42050464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916113"/>
            <a:ext cx="4316412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316413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47E4B34B-EFB3-4EC0-A852-286E823A50D8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41187424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C6456EF7-20E0-4712-BAF0-1E6C2709ABB8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18502903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A78412A7-FE0C-40B4-8F03-2EA01F9D14AF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30952322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97352"/>
            <a:ext cx="1905000" cy="26064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1C0ECAE8-15F8-4A6D-A083-4F433EA04F2E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5446504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242A4E4F-4426-455A-8C56-2BC550D6836A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36989285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Slide-</a:t>
            </a:r>
            <a:fld id="{E753B980-2B01-4E5D-B5E2-A563F58A2EE6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</p:spTree>
    <p:extLst>
      <p:ext uri="{BB962C8B-B14F-4D97-AF65-F5344CB8AC3E}">
        <p14:creationId xmlns:p14="http://schemas.microsoft.com/office/powerpoint/2010/main" val="17534568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5175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16113"/>
            <a:ext cx="87852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9050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24625"/>
            <a:ext cx="63357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48038" y="188913"/>
            <a:ext cx="2303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Slide-</a:t>
            </a:r>
            <a:fld id="{EC9B487B-4EA1-4D58-A1EA-4DD2E24D5EB2}" type="slidenum">
              <a:rPr lang="en-US"/>
              <a:pPr>
                <a:defRPr/>
              </a:pPr>
              <a:t>‹#›</a:t>
            </a:fld>
            <a:r>
              <a:rPr lang="en-US"/>
              <a:t>/1024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228185" y="0"/>
            <a:ext cx="291581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cap="all" spc="-15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AFC </a:t>
            </a:r>
            <a:r>
              <a:rPr lang="en-US" sz="3200" b="1" cap="all" spc="-15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@ MESA Lab</a:t>
            </a:r>
            <a:endParaRPr lang="en-US" sz="3200" b="1" cap="all" spc="-150" baseline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gium" pitchFamily="82" charset="0"/>
            </a:endParaRPr>
          </a:p>
        </p:txBody>
      </p:sp>
      <p:pic>
        <p:nvPicPr>
          <p:cNvPr id="8" name="Picture 14" descr="UC Merced logo in blu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7" y="99814"/>
            <a:ext cx="3005303" cy="6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5717"/>
            <a:ext cx="9140825" cy="6852283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561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85"/>
            <a:ext cx="7543800" cy="143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561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751"/>
            <a:ext cx="7543800" cy="411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231"/>
            <a:ext cx="19050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6/12/2013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231"/>
            <a:ext cx="2895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Fractional Calculus Day @ UC Merced. June 12,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231"/>
            <a:ext cx="19050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defRPr>
            </a:lvl1pPr>
          </a:lstStyle>
          <a:p>
            <a:pPr>
              <a:defRPr/>
            </a:pPr>
            <a:fld id="{2659D312-03C0-4424-8A61-5CA176F26DEE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044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yqchen@ieee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chendali@ise.neu.edu.cn" TargetMode="External"/><Relationship Id="rId5" Type="http://schemas.openxmlformats.org/officeDocument/2006/relationships/hyperlink" Target="mailto:xuedingyu@ise.neu.edu.cn" TargetMode="External"/><Relationship Id="rId4" Type="http://schemas.openxmlformats.org/officeDocument/2006/relationships/hyperlink" Target="mailto:ychen53@ucmerced.ed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mechatronics.ucmerced.edu/research/applied-fractional-calculus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6712"/>
            <a:ext cx="9144000" cy="1296987"/>
          </a:xfrm>
        </p:spPr>
        <p:txBody>
          <a:bodyPr/>
          <a:lstStyle/>
          <a:p>
            <a:r>
              <a:rPr lang="en-US" b="1" spc="-150" dirty="0" smtClean="0">
                <a:solidFill>
                  <a:schemeClr val="accent2"/>
                </a:solidFill>
              </a:rPr>
              <a:t>Mechatronics Meets Fractional Calculus</a:t>
            </a:r>
            <a:endParaRPr lang="en-US" sz="2800" b="1" dirty="0" smtClean="0">
              <a:solidFill>
                <a:schemeClr val="accent2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132856"/>
            <a:ext cx="9144000" cy="280831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YangQuan Chen, Ph.D., Director,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cap="all" spc="-15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MESA </a:t>
            </a:r>
            <a:r>
              <a:rPr lang="en-US" sz="2400" b="1" dirty="0" smtClean="0"/>
              <a:t>(Mechatronics, Embedded Systems and Automation)</a:t>
            </a:r>
            <a:r>
              <a:rPr lang="en-US" sz="2400" b="1" cap="all" spc="-15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gium" pitchFamily="82" charset="0"/>
              </a:rPr>
              <a:t>Lab</a:t>
            </a:r>
            <a:endParaRPr lang="en-US" sz="2400" b="1" spc="300" dirty="0" smtClean="0">
              <a:solidFill>
                <a:srgbClr val="00FF00"/>
              </a:solidFill>
              <a:latin typeface="Mistral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MEAM/EECS, School of Engineering,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University of California, Merced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E</a:t>
            </a:r>
            <a:r>
              <a:rPr lang="en-US" sz="2400" dirty="0" smtClean="0"/>
              <a:t>: </a:t>
            </a:r>
            <a:r>
              <a:rPr lang="en-US" sz="2400" dirty="0" smtClean="0">
                <a:latin typeface="Garamond" pitchFamily="18" charset="0"/>
              </a:rPr>
              <a:t>yqchen@ieee.org</a:t>
            </a:r>
            <a:r>
              <a:rPr lang="en-US" sz="2400" dirty="0" smtClean="0"/>
              <a:t>; </a:t>
            </a:r>
            <a:r>
              <a:rPr lang="en-US" sz="2400" i="1" dirty="0" smtClean="0"/>
              <a:t>or</a:t>
            </a:r>
            <a:r>
              <a:rPr lang="en-US" sz="2400" dirty="0" smtClean="0"/>
              <a:t>, yangquan.chen@ucmerced.edu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T</a:t>
            </a:r>
            <a:r>
              <a:rPr lang="en-US" sz="2400" dirty="0" smtClean="0"/>
              <a:t>: (</a:t>
            </a:r>
            <a:r>
              <a:rPr lang="en-US" sz="2400" dirty="0" smtClean="0">
                <a:sym typeface="Wingdings" pitchFamily="2" charset="2"/>
              </a:rPr>
              <a:t>209)228-4672; </a:t>
            </a:r>
            <a:r>
              <a:rPr lang="en-US" sz="2400" b="1" dirty="0" smtClean="0">
                <a:sym typeface="Wingdings" pitchFamily="2" charset="2"/>
              </a:rPr>
              <a:t>O</a:t>
            </a:r>
            <a:r>
              <a:rPr lang="en-US" sz="2400" dirty="0" smtClean="0">
                <a:sym typeface="Wingdings" pitchFamily="2" charset="2"/>
              </a:rPr>
              <a:t>: SE1-254; </a:t>
            </a:r>
            <a:r>
              <a:rPr lang="en-US" sz="2400" b="1" dirty="0" smtClean="0">
                <a:sym typeface="Wingdings" pitchFamily="2" charset="2"/>
              </a:rPr>
              <a:t>Lab</a:t>
            </a:r>
            <a:r>
              <a:rPr lang="en-US" sz="2400" dirty="0" smtClean="0">
                <a:sym typeface="Wingdings" pitchFamily="2" charset="2"/>
              </a:rPr>
              <a:t>: Castle #22 (</a:t>
            </a:r>
            <a:r>
              <a:rPr lang="en-US" sz="2400" b="1" dirty="0" smtClean="0">
                <a:sym typeface="Wingdings" pitchFamily="2" charset="2"/>
              </a:rPr>
              <a:t>T</a:t>
            </a:r>
            <a:r>
              <a:rPr lang="en-US" sz="2400" dirty="0" smtClean="0">
                <a:sym typeface="Wingdings" pitchFamily="2" charset="2"/>
              </a:rPr>
              <a:t>: 228-4398)</a:t>
            </a:r>
            <a:endParaRPr lang="en-US" sz="1800" b="1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1588" y="5844173"/>
            <a:ext cx="91455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800" dirty="0" smtClean="0">
                <a:latin typeface="+mn-lt"/>
              </a:rPr>
              <a:t>Castle Research Facility, UC Merced</a:t>
            </a:r>
          </a:p>
          <a:p>
            <a:pPr algn="ctr"/>
            <a:r>
              <a:rPr lang="en-US" sz="2800" spc="-150" dirty="0">
                <a:latin typeface="+mn-lt"/>
              </a:rPr>
              <a:t>June 12</a:t>
            </a:r>
            <a:r>
              <a:rPr lang="en-US" sz="2800" spc="-150">
                <a:latin typeface="+mn-lt"/>
              </a:rPr>
              <a:t>, </a:t>
            </a:r>
            <a:r>
              <a:rPr lang="en-US" sz="2800" spc="-150" smtClean="0">
                <a:latin typeface="+mn-lt"/>
              </a:rPr>
              <a:t>2013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04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published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Fractional order modeling and control for permanent magnet synchronous motor velocity servo </a:t>
            </a:r>
            <a:r>
              <a:rPr lang="en-US" b="1" dirty="0" smtClean="0"/>
              <a:t>system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Wei Yu, Ying Luo, </a:t>
            </a:r>
            <a:r>
              <a:rPr lang="en-US" dirty="0" err="1"/>
              <a:t>YouGuo</a:t>
            </a:r>
            <a:r>
              <a:rPr lang="en-US" dirty="0"/>
              <a:t> </a:t>
            </a:r>
            <a:r>
              <a:rPr lang="en-US" dirty="0" smtClean="0"/>
              <a:t>Pi</a:t>
            </a:r>
          </a:p>
          <a:p>
            <a:r>
              <a:rPr lang="en-US" b="1" dirty="0"/>
              <a:t>Fractional-order reset control: Application to a </a:t>
            </a:r>
            <a:r>
              <a:rPr lang="en-US" b="1" dirty="0" smtClean="0"/>
              <a:t>servomotor</a:t>
            </a:r>
          </a:p>
          <a:p>
            <a:pPr marL="400050" lvl="1" indent="0">
              <a:buNone/>
            </a:pPr>
            <a:r>
              <a:rPr lang="en-US" sz="3200" dirty="0" smtClean="0"/>
              <a:t>S</a:t>
            </a:r>
            <a:r>
              <a:rPr lang="en-US" sz="3200" dirty="0"/>
              <a:t>. Hassan </a:t>
            </a:r>
            <a:r>
              <a:rPr lang="en-US" sz="3200" dirty="0" err="1"/>
              <a:t>HosseinNia</a:t>
            </a:r>
            <a:r>
              <a:rPr lang="en-US" sz="3200" dirty="0"/>
              <a:t>, Inés Tejado, Blas M. Vinagre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10</a:t>
            </a:fld>
            <a:r>
              <a:rPr lang="en-US" smtClean="0"/>
              <a:t>/1024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00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published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Fractional order control to the electro-hydraulic system in insulator fatigue test </a:t>
            </a:r>
            <a:r>
              <a:rPr lang="en-US" b="1" dirty="0" smtClean="0"/>
              <a:t>device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Jiangbo</a:t>
            </a:r>
            <a:r>
              <a:rPr lang="en-US" dirty="0"/>
              <a:t> Zhao, </a:t>
            </a:r>
            <a:r>
              <a:rPr lang="en-US" dirty="0" err="1"/>
              <a:t>Junzheng</a:t>
            </a:r>
            <a:r>
              <a:rPr lang="en-US" dirty="0"/>
              <a:t> Wang, </a:t>
            </a:r>
            <a:r>
              <a:rPr lang="en-US" dirty="0" err="1"/>
              <a:t>Shoukun</a:t>
            </a:r>
            <a:r>
              <a:rPr lang="en-US" dirty="0"/>
              <a:t> </a:t>
            </a:r>
            <a:r>
              <a:rPr lang="en-US" dirty="0" smtClean="0"/>
              <a:t>Wang</a:t>
            </a:r>
          </a:p>
          <a:p>
            <a:r>
              <a:rPr lang="en-US" b="1" dirty="0"/>
              <a:t>Fractional order </a:t>
            </a:r>
            <a:r>
              <a:rPr lang="en-US" b="1" dirty="0" err="1"/>
              <a:t>modelling</a:t>
            </a:r>
            <a:r>
              <a:rPr lang="en-US" b="1" dirty="0"/>
              <a:t> of dynamic </a:t>
            </a:r>
            <a:r>
              <a:rPr lang="en-US" b="1" dirty="0" smtClean="0"/>
              <a:t>backlash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J.A. Tenreiro Machado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11</a:t>
            </a:fld>
            <a:r>
              <a:rPr lang="en-US" smtClean="0"/>
              <a:t>/1024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85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published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Complete synchronization of commensurate fractional order chaotic systems using sliding mode </a:t>
            </a:r>
            <a:r>
              <a:rPr lang="en-US" b="1" dirty="0" smtClean="0"/>
              <a:t>control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Abolhassan</a:t>
            </a:r>
            <a:r>
              <a:rPr lang="en-US" dirty="0"/>
              <a:t> </a:t>
            </a:r>
            <a:r>
              <a:rPr lang="en-US" dirty="0" err="1"/>
              <a:t>Razminia</a:t>
            </a:r>
            <a:r>
              <a:rPr lang="en-US" dirty="0"/>
              <a:t>, </a:t>
            </a:r>
            <a:r>
              <a:rPr lang="en-US" dirty="0" err="1"/>
              <a:t>Dumitru</a:t>
            </a:r>
            <a:r>
              <a:rPr lang="en-US" dirty="0"/>
              <a:t> </a:t>
            </a:r>
            <a:r>
              <a:rPr lang="en-US" dirty="0" err="1" smtClean="0"/>
              <a:t>Baleanu</a:t>
            </a:r>
            <a:endParaRPr lang="en-US" dirty="0" smtClean="0"/>
          </a:p>
          <a:p>
            <a:r>
              <a:rPr lang="en-US" b="1" dirty="0"/>
              <a:t>Identification and tuning fractional order proportional integral controllers for time delayed systems with a fractional </a:t>
            </a:r>
            <a:r>
              <a:rPr lang="en-US" b="1" dirty="0" smtClean="0"/>
              <a:t>pole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Hadi Malek, Ying Luo, YangQuan Chen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12</a:t>
            </a:fld>
            <a:r>
              <a:rPr lang="en-US" smtClean="0"/>
              <a:t>/1024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2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published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Control of a novel chaotic fractional order system using a state feedback </a:t>
            </a:r>
            <a:r>
              <a:rPr lang="en-US" b="1" dirty="0" smtClean="0"/>
              <a:t>technique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Abolhassan</a:t>
            </a:r>
            <a:r>
              <a:rPr lang="en-US" dirty="0"/>
              <a:t> </a:t>
            </a:r>
            <a:r>
              <a:rPr lang="en-US" dirty="0" err="1"/>
              <a:t>Razminia</a:t>
            </a:r>
            <a:r>
              <a:rPr lang="en-US" dirty="0"/>
              <a:t>, </a:t>
            </a:r>
            <a:r>
              <a:rPr lang="en-US" dirty="0" err="1"/>
              <a:t>Delfim</a:t>
            </a:r>
            <a:r>
              <a:rPr lang="en-US" dirty="0"/>
              <a:t> F.M. </a:t>
            </a:r>
            <a:r>
              <a:rPr lang="en-US" dirty="0" smtClean="0"/>
              <a:t>Torres</a:t>
            </a:r>
          </a:p>
          <a:p>
            <a:r>
              <a:rPr lang="en-US" b="1" dirty="0"/>
              <a:t>On the general </a:t>
            </a:r>
            <a:r>
              <a:rPr lang="en-US" b="1" dirty="0" err="1"/>
              <a:t>Kalman</a:t>
            </a:r>
            <a:r>
              <a:rPr lang="en-US" b="1" dirty="0"/>
              <a:t> filter for discrete time stochastic fractional </a:t>
            </a:r>
            <a:r>
              <a:rPr lang="en-US" b="1" dirty="0" smtClean="0"/>
              <a:t>systems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Hoda</a:t>
            </a:r>
            <a:r>
              <a:rPr lang="en-US" dirty="0"/>
              <a:t> </a:t>
            </a:r>
            <a:r>
              <a:rPr lang="en-US" dirty="0" err="1"/>
              <a:t>Sadeghian</a:t>
            </a:r>
            <a:r>
              <a:rPr lang="en-US" dirty="0"/>
              <a:t>, Hassan </a:t>
            </a:r>
            <a:r>
              <a:rPr lang="en-US" dirty="0" err="1"/>
              <a:t>Salarieh</a:t>
            </a:r>
            <a:r>
              <a:rPr lang="en-US" dirty="0"/>
              <a:t>, Aria </a:t>
            </a:r>
            <a:r>
              <a:rPr lang="en-US" dirty="0" err="1"/>
              <a:t>Alasty</a:t>
            </a:r>
            <a:r>
              <a:rPr lang="en-US" dirty="0"/>
              <a:t>, Ali </a:t>
            </a:r>
            <a:r>
              <a:rPr lang="en-US" dirty="0" err="1"/>
              <a:t>Meghdari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13</a:t>
            </a:fld>
            <a:r>
              <a:rPr lang="en-US" smtClean="0"/>
              <a:t>/1024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21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published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Disturbance Observer Design with </a:t>
            </a:r>
            <a:r>
              <a:rPr lang="en-US" b="1" dirty="0" err="1"/>
              <a:t>Bode's</a:t>
            </a:r>
            <a:r>
              <a:rPr lang="en-US" b="1" dirty="0"/>
              <a:t> Ideal Cut-Off Filter in Hard-Disc-Drive Servo System. </a:t>
            </a:r>
            <a:endParaRPr lang="en-US" b="1" dirty="0" smtClean="0"/>
          </a:p>
          <a:p>
            <a:pPr marL="400050" lvl="1" indent="0">
              <a:buNone/>
            </a:pPr>
            <a:r>
              <a:rPr lang="en-US" dirty="0" smtClean="0"/>
              <a:t>Ying </a:t>
            </a:r>
            <a:r>
              <a:rPr lang="en-US" dirty="0"/>
              <a:t>Luo, Tao Zhang, </a:t>
            </a:r>
            <a:r>
              <a:rPr lang="en-US" dirty="0" err="1"/>
              <a:t>BongJin</a:t>
            </a:r>
            <a:r>
              <a:rPr lang="en-US" dirty="0"/>
              <a:t> Lee, </a:t>
            </a:r>
            <a:r>
              <a:rPr lang="en-US" dirty="0" err="1"/>
              <a:t>Changik</a:t>
            </a:r>
            <a:r>
              <a:rPr lang="en-US" dirty="0"/>
              <a:t> Kang, YangQuan </a:t>
            </a:r>
            <a:r>
              <a:rPr lang="en-US" dirty="0" smtClean="0"/>
              <a:t>Chen</a:t>
            </a:r>
          </a:p>
          <a:p>
            <a:pPr marL="457200" indent="-45720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14</a:t>
            </a:fld>
            <a:r>
              <a:rPr lang="en-US" smtClean="0"/>
              <a:t>/1024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84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Biomechatronics</a:t>
            </a:r>
            <a:endParaRPr lang="en-US" dirty="0" smtClean="0"/>
          </a:p>
          <a:p>
            <a:r>
              <a:rPr lang="en-US" dirty="0" err="1" smtClean="0"/>
              <a:t>Nanomechatronics</a:t>
            </a:r>
            <a:endParaRPr lang="en-US" dirty="0" smtClean="0"/>
          </a:p>
          <a:p>
            <a:r>
              <a:rPr lang="en-US" dirty="0" err="1" smtClean="0"/>
              <a:t>Optomechatronics</a:t>
            </a:r>
            <a:endParaRPr lang="en-US" dirty="0" smtClean="0"/>
          </a:p>
          <a:p>
            <a:r>
              <a:rPr lang="en-US" dirty="0" smtClean="0"/>
              <a:t>Human-centric Mechatronics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Fractional Calculus Day @ UC Merced. June 12,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15</a:t>
            </a:fld>
            <a:r>
              <a:rPr lang="en-US" dirty="0" smtClean="0"/>
              <a:t>/1024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85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041"/>
            <a:ext cx="8785225" cy="43211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ASME IDETC/CIE, Portland, OR, USA</a:t>
            </a:r>
          </a:p>
          <a:p>
            <a:pPr marL="0" indent="0">
              <a:buNone/>
            </a:pPr>
            <a:r>
              <a:rPr lang="en-US" dirty="0" smtClean="0"/>
              <a:t>August 4-8, 2013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ASME/IEEE MESA2013 Panel Session on 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b="1" dirty="0" smtClean="0"/>
              <a:t>Mechatronics meets fractional calculus: A status update and the future directions</a:t>
            </a:r>
            <a:r>
              <a:rPr lang="en-US" dirty="0" smtClean="0"/>
              <a:t>”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dirty="0"/>
              <a:t>http://www.asmeconferences.org/idetc2013/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16</a:t>
            </a:fld>
            <a:r>
              <a:rPr lang="en-US" smtClean="0"/>
              <a:t>/1024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62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5038"/>
          </a:xfrm>
        </p:spPr>
        <p:txBody>
          <a:bodyPr/>
          <a:lstStyle/>
          <a:p>
            <a:r>
              <a:rPr lang="en-US" dirty="0" smtClean="0"/>
              <a:t>Panelists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4321175"/>
          </a:xfrm>
        </p:spPr>
        <p:txBody>
          <a:bodyPr/>
          <a:lstStyle/>
          <a:p>
            <a:r>
              <a:rPr lang="en-US" sz="2800" b="1" dirty="0" smtClean="0"/>
              <a:t>Om Agrawal</a:t>
            </a:r>
            <a:r>
              <a:rPr lang="en-US" sz="2800" dirty="0" smtClean="0"/>
              <a:t>,</a:t>
            </a:r>
            <a:r>
              <a:rPr lang="en-US" sz="2800" b="1" dirty="0" smtClean="0"/>
              <a:t> </a:t>
            </a:r>
            <a:r>
              <a:rPr lang="en-US" sz="2800" dirty="0" smtClean="0"/>
              <a:t>Univ. </a:t>
            </a:r>
            <a:r>
              <a:rPr lang="en-US" sz="2800" dirty="0"/>
              <a:t>of Southern Illinois, </a:t>
            </a:r>
            <a:r>
              <a:rPr lang="en-US" sz="2800" dirty="0" smtClean="0"/>
              <a:t>Carbondale, USA</a:t>
            </a:r>
            <a:endParaRPr lang="en-US" sz="2800" dirty="0"/>
          </a:p>
          <a:p>
            <a:r>
              <a:rPr lang="en-US" sz="2800" b="1" dirty="0" err="1"/>
              <a:t>Dumitru</a:t>
            </a:r>
            <a:r>
              <a:rPr lang="en-US" sz="2800" b="1" dirty="0"/>
              <a:t> </a:t>
            </a:r>
            <a:r>
              <a:rPr lang="en-US" sz="2800" b="1" dirty="0" err="1" smtClean="0"/>
              <a:t>Baleanu</a:t>
            </a:r>
            <a:r>
              <a:rPr lang="en-US" sz="2800" b="1" dirty="0" smtClean="0"/>
              <a:t>, </a:t>
            </a:r>
            <a:r>
              <a:rPr lang="en-US" sz="2800" dirty="0" err="1" smtClean="0"/>
              <a:t>Çankaya</a:t>
            </a:r>
            <a:r>
              <a:rPr lang="en-US" sz="2800" dirty="0" smtClean="0"/>
              <a:t> </a:t>
            </a:r>
            <a:r>
              <a:rPr lang="en-US" sz="2800" dirty="0"/>
              <a:t>University, Ankara, Turkey</a:t>
            </a:r>
          </a:p>
          <a:p>
            <a:r>
              <a:rPr lang="en-US" sz="2800" b="1" dirty="0"/>
              <a:t>YangQuan Chen </a:t>
            </a:r>
            <a:r>
              <a:rPr lang="en-US" sz="2800" dirty="0"/>
              <a:t>(Moderator). </a:t>
            </a:r>
            <a:r>
              <a:rPr lang="en-US" sz="2800" dirty="0" smtClean="0"/>
              <a:t>University </a:t>
            </a:r>
            <a:r>
              <a:rPr lang="en-US" sz="2800" dirty="0"/>
              <a:t>of California, </a:t>
            </a:r>
            <a:r>
              <a:rPr lang="en-US" sz="2800" dirty="0" smtClean="0"/>
              <a:t>Merced, USA</a:t>
            </a:r>
            <a:endParaRPr lang="en-US" sz="2800" dirty="0"/>
          </a:p>
          <a:p>
            <a:r>
              <a:rPr lang="en-US" sz="2800" b="1" dirty="0"/>
              <a:t>Tom Hartley</a:t>
            </a:r>
            <a:r>
              <a:rPr lang="en-US" sz="2800" dirty="0"/>
              <a:t>, </a:t>
            </a:r>
            <a:r>
              <a:rPr lang="en-US" sz="2800" dirty="0" smtClean="0"/>
              <a:t>University </a:t>
            </a:r>
            <a:r>
              <a:rPr lang="en-US" sz="2800" dirty="0"/>
              <a:t>Of </a:t>
            </a:r>
            <a:r>
              <a:rPr lang="en-US" sz="2800" dirty="0" smtClean="0"/>
              <a:t>Akron, USA</a:t>
            </a:r>
            <a:endParaRPr lang="en-US" sz="2800" dirty="0"/>
          </a:p>
          <a:p>
            <a:r>
              <a:rPr lang="en-US" sz="2800" b="1" dirty="0" err="1"/>
              <a:t>Malgorzata</a:t>
            </a:r>
            <a:r>
              <a:rPr lang="en-US" sz="2800" b="1" dirty="0"/>
              <a:t> </a:t>
            </a:r>
            <a:r>
              <a:rPr lang="en-US" sz="2800" b="1" dirty="0" err="1"/>
              <a:t>Klimek</a:t>
            </a:r>
            <a:r>
              <a:rPr lang="en-US" sz="2800" dirty="0"/>
              <a:t>, </a:t>
            </a:r>
            <a:r>
              <a:rPr lang="en-US" sz="2800" dirty="0" smtClean="0"/>
              <a:t>Czestochowa </a:t>
            </a:r>
            <a:r>
              <a:rPr lang="en-US" sz="2800" dirty="0"/>
              <a:t>University of Technology, Czestochowa, </a:t>
            </a:r>
            <a:r>
              <a:rPr lang="en-US" sz="2800" dirty="0" smtClean="0"/>
              <a:t>Poland</a:t>
            </a:r>
          </a:p>
          <a:p>
            <a:r>
              <a:rPr lang="en-US" sz="2800" b="1" dirty="0" err="1"/>
              <a:t>Changpin</a:t>
            </a:r>
            <a:r>
              <a:rPr lang="en-US" sz="2800" b="1" dirty="0"/>
              <a:t> </a:t>
            </a:r>
            <a:r>
              <a:rPr lang="en-US" sz="2800" b="1" dirty="0" smtClean="0"/>
              <a:t>Li</a:t>
            </a:r>
            <a:r>
              <a:rPr lang="en-US" sz="2800" dirty="0" smtClean="0"/>
              <a:t>, Shanghai </a:t>
            </a:r>
            <a:r>
              <a:rPr lang="en-US" sz="2800" dirty="0"/>
              <a:t>University, </a:t>
            </a:r>
            <a:r>
              <a:rPr lang="en-US" sz="2800" dirty="0" smtClean="0"/>
              <a:t>China</a:t>
            </a:r>
          </a:p>
          <a:p>
            <a:r>
              <a:rPr lang="en-US" sz="2800" b="1" dirty="0"/>
              <a:t>Jiaguo Liu</a:t>
            </a:r>
            <a:r>
              <a:rPr lang="en-US" sz="2800" dirty="0" smtClean="0"/>
              <a:t>, Shandong </a:t>
            </a:r>
            <a:r>
              <a:rPr lang="en-US" sz="2800" dirty="0"/>
              <a:t>University, </a:t>
            </a:r>
            <a:r>
              <a:rPr lang="en-US" sz="2800" dirty="0" err="1"/>
              <a:t>Weihai</a:t>
            </a:r>
            <a:r>
              <a:rPr lang="en-US" sz="2800" dirty="0"/>
              <a:t>, </a:t>
            </a:r>
            <a:r>
              <a:rPr lang="en-US" sz="2800" dirty="0" smtClean="0"/>
              <a:t>China</a:t>
            </a:r>
          </a:p>
          <a:p>
            <a:r>
              <a:rPr lang="en-US" sz="2800" b="1" dirty="0"/>
              <a:t>J. A. Tenreiro </a:t>
            </a:r>
            <a:r>
              <a:rPr lang="en-US" sz="2800" b="1" dirty="0" smtClean="0"/>
              <a:t>Machado</a:t>
            </a:r>
            <a:r>
              <a:rPr lang="en-US" sz="2800" dirty="0" smtClean="0"/>
              <a:t>, Institute </a:t>
            </a:r>
            <a:r>
              <a:rPr lang="en-US" sz="2800" dirty="0"/>
              <a:t>of Engineering of the Polytechnic Institute of Porto, Portugal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Fractional Calculus Day @ UC Merced. June 12,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17</a:t>
            </a:fld>
            <a:r>
              <a:rPr lang="en-US" smtClean="0"/>
              <a:t>/1024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92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1267178"/>
            <a:ext cx="8358188" cy="173022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200" dirty="0" smtClean="0">
                <a:ea typeface="华文楷体" pitchFamily="2" charset="-122"/>
              </a:rPr>
              <a:t>More Optimal Image Processing by Fractional Order Differentiation and Fractional Order Partial Differential Equations</a:t>
            </a:r>
            <a:endParaRPr lang="zh-CN" altLang="en-US" sz="3200" dirty="0" smtClean="0">
              <a:ea typeface="华文楷体" pitchFamily="2" charset="-122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907707" y="3342847"/>
            <a:ext cx="56887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200" b="1" i="1" dirty="0" smtClean="0">
                <a:solidFill>
                  <a:srgbClr val="FFFFFF"/>
                </a:solidFill>
                <a:latin typeface="Times New Roman" pitchFamily="18" charset="0"/>
                <a:ea typeface="黑体" pitchFamily="49" charset="-122"/>
              </a:rPr>
              <a:t>Dali Chen, </a:t>
            </a:r>
            <a:r>
              <a:rPr lang="en-US" altLang="zh-CN" sz="2200" b="1" i="1" dirty="0" err="1">
                <a:solidFill>
                  <a:srgbClr val="FFFFFF"/>
                </a:solidFill>
                <a:latin typeface="Times New Roman" pitchFamily="18" charset="0"/>
                <a:ea typeface="黑体" pitchFamily="49" charset="-122"/>
              </a:rPr>
              <a:t>Dingyu</a:t>
            </a:r>
            <a:r>
              <a:rPr lang="en-US" altLang="zh-CN" sz="2200" b="1" i="1" dirty="0">
                <a:solidFill>
                  <a:srgbClr val="FFFFFF"/>
                </a:solidFill>
                <a:latin typeface="Times New Roman" pitchFamily="18" charset="0"/>
                <a:ea typeface="黑体" pitchFamily="49" charset="-122"/>
              </a:rPr>
              <a:t> </a:t>
            </a:r>
            <a:r>
              <a:rPr lang="en-US" altLang="zh-CN" sz="2200" b="1" i="1" dirty="0" err="1">
                <a:solidFill>
                  <a:srgbClr val="FFFFFF"/>
                </a:solidFill>
                <a:latin typeface="Times New Roman" pitchFamily="18" charset="0"/>
                <a:ea typeface="黑体" pitchFamily="49" charset="-122"/>
              </a:rPr>
              <a:t>Xue</a:t>
            </a:r>
            <a:r>
              <a:rPr lang="en-US" altLang="zh-CN" sz="2200" b="1" i="1" dirty="0" smtClean="0">
                <a:solidFill>
                  <a:srgbClr val="FFFFFF"/>
                </a:solidFill>
                <a:latin typeface="Times New Roman" pitchFamily="18" charset="0"/>
                <a:ea typeface="黑体" pitchFamily="49" charset="-122"/>
              </a:rPr>
              <a:t>, </a:t>
            </a:r>
            <a:r>
              <a:rPr lang="en-US" altLang="zh-CN" sz="2200" b="1" i="1" u="sng" dirty="0" smtClean="0">
                <a:solidFill>
                  <a:srgbClr val="FFFFFF"/>
                </a:solidFill>
                <a:latin typeface="Times New Roman" pitchFamily="18" charset="0"/>
                <a:ea typeface="黑体" pitchFamily="49" charset="-122"/>
              </a:rPr>
              <a:t>YangQuan Chen</a:t>
            </a:r>
            <a:r>
              <a:rPr lang="en-US" altLang="zh-CN" sz="2200" b="1" i="1" dirty="0" smtClean="0">
                <a:solidFill>
                  <a:srgbClr val="FFFFFF"/>
                </a:solidFill>
                <a:latin typeface="Times New Roman" pitchFamily="18" charset="0"/>
                <a:ea typeface="黑体" pitchFamily="49" charset="-122"/>
              </a:rPr>
              <a:t> </a:t>
            </a:r>
            <a:endParaRPr lang="en-US" altLang="zh-CN" sz="2200" b="1" i="1" dirty="0">
              <a:solidFill>
                <a:srgbClr val="FFFFFF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323529" y="4926949"/>
            <a:ext cx="44648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hlinkClick r:id="rId3"/>
              </a:rPr>
              <a:t>yqchen@ieee.org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hlinkClick r:id="rId4"/>
              </a:rPr>
              <a:t>ychen53@ucmerced.edu</a:t>
            </a:r>
            <a:endParaRPr lang="en-US" altLang="zh-CN" sz="1800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</a:rPr>
              <a:t>ME/EECS/SNRI/</a:t>
            </a:r>
            <a:r>
              <a:rPr lang="en-US" altLang="zh-CN" sz="1800" b="1" dirty="0" err="1" smtClean="0">
                <a:solidFill>
                  <a:srgbClr val="FFFFFF"/>
                </a:solidFill>
                <a:latin typeface="Times New Roman" pitchFamily="18" charset="0"/>
              </a:rPr>
              <a:t>UCSolar</a:t>
            </a:r>
            <a:endParaRPr lang="en-US" altLang="zh-CN" sz="1800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</a:rPr>
              <a:t>MESA LAB, </a:t>
            </a:r>
            <a:r>
              <a:rPr lang="en-US" sz="1800" b="1" dirty="0" smtClean="0">
                <a:solidFill>
                  <a:srgbClr val="FFFFFF"/>
                </a:solidFill>
                <a:latin typeface="Times New Roman"/>
              </a:rPr>
              <a:t>School </a:t>
            </a:r>
            <a:r>
              <a:rPr lang="en-US" sz="1800" b="1" dirty="0">
                <a:solidFill>
                  <a:srgbClr val="FFFFFF"/>
                </a:solidFill>
                <a:latin typeface="Times New Roman"/>
              </a:rPr>
              <a:t>of Engineering, </a:t>
            </a:r>
            <a:endParaRPr lang="en-US" sz="1800" b="1" dirty="0" smtClean="0">
              <a:solidFill>
                <a:srgbClr val="FFFFFF"/>
              </a:solidFill>
              <a:latin typeface="Times New Roman"/>
            </a:endParaRPr>
          </a:p>
          <a:p>
            <a:pPr algn="ctr">
              <a:defRPr/>
            </a:pPr>
            <a:r>
              <a:rPr lang="en-US" sz="1800" b="1" dirty="0" smtClean="0">
                <a:solidFill>
                  <a:srgbClr val="FFFFFF"/>
                </a:solidFill>
                <a:latin typeface="Times New Roman"/>
              </a:rPr>
              <a:t>University </a:t>
            </a:r>
            <a:r>
              <a:rPr lang="en-US" sz="1800" b="1" dirty="0">
                <a:solidFill>
                  <a:srgbClr val="FFFFFF"/>
                </a:solidFill>
                <a:latin typeface="Times New Roman"/>
              </a:rPr>
              <a:t>of California, Merced, USA</a:t>
            </a:r>
            <a:endParaRPr lang="en-US" altLang="zh-CN" sz="18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076828" y="4725712"/>
            <a:ext cx="38512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1">
                <a:solidFill>
                  <a:srgbClr val="FFFFFF"/>
                </a:solidFill>
                <a:latin typeface="Times New Roman" pitchFamily="18" charset="0"/>
                <a:hlinkClick r:id="rId5"/>
              </a:rPr>
              <a:t>xuedingyu@ise.neu.edu.cn</a:t>
            </a:r>
            <a:r>
              <a:rPr lang="en-US" altLang="zh-CN" sz="1800" b="1">
                <a:solidFill>
                  <a:srgbClr val="FFFFFF"/>
                </a:solidFill>
                <a:latin typeface="Times New Roman" pitchFamily="18" charset="0"/>
              </a:rPr>
              <a:t>, </a:t>
            </a:r>
          </a:p>
          <a:p>
            <a:pPr algn="ctr" eaLnBrk="1" hangingPunct="1"/>
            <a:r>
              <a:rPr lang="en-US" altLang="zh-CN" sz="1800" b="1">
                <a:solidFill>
                  <a:srgbClr val="FFFFFF"/>
                </a:solidFill>
                <a:latin typeface="Times New Roman" pitchFamily="18" charset="0"/>
                <a:hlinkClick r:id="rId6"/>
              </a:rPr>
              <a:t>chendali@ise.neu.edu.cn</a:t>
            </a:r>
            <a:endParaRPr lang="en-US" altLang="zh-CN" sz="1800" b="1">
              <a:solidFill>
                <a:srgbClr val="FFFFFF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zh-CN" sz="1800" b="1">
                <a:solidFill>
                  <a:srgbClr val="FFFFFF"/>
                </a:solidFill>
                <a:latin typeface="Times New Roman" pitchFamily="18" charset="0"/>
              </a:rPr>
              <a:t>Information Science and Engineering</a:t>
            </a:r>
          </a:p>
          <a:p>
            <a:pPr algn="ctr" eaLnBrk="1" hangingPunct="1"/>
            <a:r>
              <a:rPr lang="en-US" altLang="zh-CN" sz="1800" b="1">
                <a:solidFill>
                  <a:srgbClr val="FFFFFF"/>
                </a:solidFill>
                <a:latin typeface="Times New Roman" pitchFamily="18" charset="0"/>
              </a:rPr>
              <a:t>Northeastern University</a:t>
            </a:r>
          </a:p>
          <a:p>
            <a:pPr algn="ctr" eaLnBrk="1" hangingPunct="1"/>
            <a:r>
              <a:rPr lang="en-US" altLang="zh-CN" sz="1800" b="1">
                <a:solidFill>
                  <a:srgbClr val="FFFFFF"/>
                </a:solidFill>
                <a:latin typeface="Times New Roman" pitchFamily="18" charset="0"/>
              </a:rPr>
              <a:t>Shenyang 110004, P R China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52594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r>
              <a:rPr lang="en-US" sz="1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International Symposium on Fractional PDEs: Theory, </a:t>
            </a:r>
            <a:r>
              <a:rPr lang="en-US" sz="1800" b="1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Numerics</a:t>
            </a:r>
            <a:r>
              <a:rPr lang="en-US" sz="1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and Applications, June 3-5, 2013, Salve Regina University, 100 Ochre Point Avenue, Newport RI 02840</a:t>
            </a:r>
          </a:p>
          <a:p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Box 4"/>
          <p:cNvSpPr txBox="1">
            <a:spLocks noChangeArrowheads="1"/>
          </p:cNvSpPr>
          <p:nvPr/>
        </p:nvSpPr>
        <p:spPr bwMode="auto">
          <a:xfrm>
            <a:off x="3744757" y="4140335"/>
            <a:ext cx="16546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solidFill>
                  <a:srgbClr val="FFFFFF"/>
                </a:solidFill>
              </a:rPr>
              <a:t>Q &amp; A</a:t>
            </a:r>
            <a:endParaRPr lang="zh-CN" altLang="en-US" sz="4400" dirty="0">
              <a:solidFill>
                <a:srgbClr val="FFFFFF"/>
              </a:solidFill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87368" y="14195"/>
            <a:ext cx="856895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rgbClr val="FFFFFF"/>
                </a:solidFill>
              </a:rPr>
              <a:t>Take home message:</a:t>
            </a:r>
          </a:p>
          <a:p>
            <a:pPr eaLnBrk="1" hangingPunct="1"/>
            <a:endParaRPr lang="en-US" altLang="zh-CN" sz="20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More optimal </a:t>
            </a:r>
            <a:r>
              <a:rPr lang="en-US" sz="2800" dirty="0">
                <a:solidFill>
                  <a:srgbClr val="FFFFFF"/>
                </a:solidFill>
              </a:rPr>
              <a:t>image processing can be made possible by using fractional order differentiation and </a:t>
            </a:r>
            <a:r>
              <a:rPr lang="en-US" sz="2800" dirty="0" smtClean="0">
                <a:solidFill>
                  <a:srgbClr val="FFFFFF"/>
                </a:solidFill>
              </a:rPr>
              <a:t>fractional </a:t>
            </a:r>
            <a:r>
              <a:rPr lang="en-US" sz="2800" dirty="0">
                <a:solidFill>
                  <a:srgbClr val="FFFFFF"/>
                </a:solidFill>
              </a:rPr>
              <a:t>order partial </a:t>
            </a:r>
            <a:r>
              <a:rPr lang="en-US" sz="2800" dirty="0" smtClean="0">
                <a:solidFill>
                  <a:srgbClr val="FFFFFF"/>
                </a:solidFill>
              </a:rPr>
              <a:t>differential equations.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Want to be more optimal? Go fractional calculus!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87368" y="5222497"/>
            <a:ext cx="85689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rgbClr val="FFFFFF"/>
                </a:solidFill>
              </a:rPr>
              <a:t>More info: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mechatronics.ucmerced.edu/research/applied-fractional-calculus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6/12/2013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Fractional Calculus Day @ UC Merced. June 12,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07B1A-EDD2-40DF-B2E2-98F7ECB3183C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mechatron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82" y="404664"/>
            <a:ext cx="6049218" cy="60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94450" y="6237288"/>
            <a:ext cx="2749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  <a:latin typeface="Tahoma" pitchFamily="34" charset="0"/>
              </a:rPr>
              <a:t>Kevin Craig, Marquette Univ.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80728"/>
            <a:ext cx="34918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 smtClean="0">
                <a:solidFill>
                  <a:srgbClr val="FF99CC"/>
                </a:solidFill>
              </a:rPr>
              <a:t>Mecha</a:t>
            </a:r>
            <a:r>
              <a:rPr lang="en-US" sz="3200" b="1" u="sng" dirty="0" err="1" smtClean="0">
                <a:solidFill>
                  <a:schemeClr val="accent1"/>
                </a:solidFill>
              </a:rPr>
              <a:t>troni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cs</a:t>
            </a:r>
            <a:r>
              <a:rPr lang="en-US" sz="3200" dirty="0" smtClean="0"/>
              <a:t> </a:t>
            </a:r>
          </a:p>
          <a:p>
            <a:endParaRPr lang="en-US" sz="3200" dirty="0" smtClean="0"/>
          </a:p>
          <a:p>
            <a:r>
              <a:rPr lang="en-US" sz="2800" dirty="0" smtClean="0"/>
              <a:t>has good prospects for the future because knowledge economy demands to speed up development, improve quality, reduce cost and increase energy efficiency.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/1024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2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Slide-</a:t>
            </a:r>
            <a:fld id="{994199A4-B6D5-4653-A1F5-E7CD555115AE}" type="slidenum">
              <a:rPr lang="en-US"/>
              <a:pPr>
                <a:defRPr/>
              </a:pPr>
              <a:t>20</a:t>
            </a:fld>
            <a:r>
              <a:rPr lang="en-US"/>
              <a:t> of 1024</a:t>
            </a:r>
          </a:p>
        </p:txBody>
      </p:sp>
      <p:pic>
        <p:nvPicPr>
          <p:cNvPr id="2170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9144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4" name="Text Box 5"/>
          <p:cNvSpPr txBox="1">
            <a:spLocks noChangeArrowheads="1"/>
          </p:cNvSpPr>
          <p:nvPr/>
        </p:nvSpPr>
        <p:spPr bwMode="auto">
          <a:xfrm>
            <a:off x="0" y="6149975"/>
            <a:ext cx="882015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A snap shot of discussion board of Igor Podlubny and YangQuan Chen in Sept. 2005</a:t>
            </a:r>
          </a:p>
        </p:txBody>
      </p:sp>
    </p:spTree>
    <p:extLst>
      <p:ext uri="{BB962C8B-B14F-4D97-AF65-F5344CB8AC3E}">
        <p14:creationId xmlns:p14="http://schemas.microsoft.com/office/powerpoint/2010/main" val="1957596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/>
              <a:t>Fractional Calculus</a:t>
            </a:r>
            <a:r>
              <a:rPr lang="en-US" dirty="0" smtClean="0"/>
              <a:t>”: What and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628800"/>
            <a:ext cx="8785225" cy="4321175"/>
          </a:xfrm>
        </p:spPr>
        <p:txBody>
          <a:bodyPr/>
          <a:lstStyle/>
          <a:p>
            <a:r>
              <a:rPr lang="en-US" dirty="0" smtClean="0"/>
              <a:t>Differentiation and integration of non-integer orders;</a:t>
            </a:r>
          </a:p>
          <a:p>
            <a:pPr lvl="1"/>
            <a:r>
              <a:rPr lang="en-US" dirty="0" smtClean="0"/>
              <a:t>Real power of Laplace operator “</a:t>
            </a:r>
            <a:r>
              <a:rPr lang="en-US" i="1" dirty="0" smtClean="0"/>
              <a:t>s</a:t>
            </a:r>
            <a:r>
              <a:rPr lang="en-US" dirty="0" smtClean="0"/>
              <a:t>” – such as 1/</a:t>
            </a:r>
            <a:r>
              <a:rPr lang="en-US" i="1" dirty="0" smtClean="0"/>
              <a:t>s</a:t>
            </a:r>
            <a:r>
              <a:rPr lang="en-US" baseline="30000" dirty="0" smtClean="0"/>
              <a:t>0.5</a:t>
            </a:r>
            <a:r>
              <a:rPr lang="en-US" dirty="0" smtClean="0"/>
              <a:t> , known as “</a:t>
            </a:r>
            <a:r>
              <a:rPr lang="en-US" i="1" dirty="0" smtClean="0"/>
              <a:t>half-order integrator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Tremendous potential in engineering applications and science discoveries.</a:t>
            </a:r>
          </a:p>
          <a:p>
            <a:pPr lvl="1"/>
            <a:r>
              <a:rPr lang="en-US" dirty="0" smtClean="0"/>
              <a:t>Connecting lots of dots when things are “complex” or “anomalous”. See </a:t>
            </a:r>
            <a:r>
              <a:rPr lang="en-US" dirty="0"/>
              <a:t>a talk: https://vimeo.com/61141696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Fractional Calculus Day @ UC Merced. June 12,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3</a:t>
            </a:fld>
            <a:r>
              <a:rPr lang="en-US" dirty="0" smtClean="0"/>
              <a:t>/1024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93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Research Areas/Strengths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Unmanned </a:t>
            </a:r>
            <a:r>
              <a:rPr lang="en-US" dirty="0"/>
              <a:t>Aerial Systems and UAV-based Personal Remote </a:t>
            </a:r>
            <a:r>
              <a:rPr lang="en-US" dirty="0" smtClean="0"/>
              <a:t>Sensing (PRS)</a:t>
            </a:r>
            <a:endParaRPr lang="en-US" dirty="0"/>
          </a:p>
          <a:p>
            <a:r>
              <a:rPr lang="en-US" dirty="0" smtClean="0"/>
              <a:t>Cyber-Physical </a:t>
            </a:r>
            <a:r>
              <a:rPr lang="en-US" dirty="0"/>
              <a:t>Systems (CPS)</a:t>
            </a:r>
          </a:p>
          <a:p>
            <a:r>
              <a:rPr lang="en-US" dirty="0" smtClean="0"/>
              <a:t>Modeling </a:t>
            </a:r>
            <a:r>
              <a:rPr lang="en-US" dirty="0"/>
              <a:t>and Control of Renewable Energy Systems</a:t>
            </a:r>
          </a:p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Mechatronics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Applied </a:t>
            </a:r>
            <a:r>
              <a:rPr lang="en-US" sz="3600" b="1" dirty="0">
                <a:solidFill>
                  <a:srgbClr val="FF0000"/>
                </a:solidFill>
              </a:rPr>
              <a:t>Fractional Calculus (AFC)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4</a:t>
            </a:fld>
            <a:r>
              <a:rPr lang="en-US" smtClean="0"/>
              <a:t>/1024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07504" y="4221088"/>
            <a:ext cx="8136904" cy="2232248"/>
          </a:xfrm>
          <a:prstGeom prst="ellipse">
            <a:avLst/>
          </a:prstGeom>
          <a:noFill/>
          <a:ln w="762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81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5</a:t>
            </a:fld>
            <a:r>
              <a:rPr lang="en-US" smtClean="0"/>
              <a:t>/1024</a:t>
            </a:r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094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9786"/>
            <a:ext cx="9144000" cy="935038"/>
          </a:xfrm>
        </p:spPr>
        <p:txBody>
          <a:bodyPr/>
          <a:lstStyle/>
          <a:p>
            <a:r>
              <a:rPr lang="en-US" dirty="0"/>
              <a:t>Mechatronics Special </a:t>
            </a:r>
            <a:r>
              <a:rPr lang="en-US" dirty="0" smtClean="0"/>
              <a:t>Issue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>
                <a:solidFill>
                  <a:schemeClr val="accent2"/>
                </a:solidFill>
              </a:rPr>
              <a:t>Fractional Order Modeling and Control in Mechatronic Applications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8785225" cy="4321175"/>
          </a:xfrm>
        </p:spPr>
        <p:txBody>
          <a:bodyPr/>
          <a:lstStyle/>
          <a:p>
            <a:r>
              <a:rPr lang="en-US" dirty="0" smtClean="0"/>
              <a:t>Guest Edited by</a:t>
            </a:r>
          </a:p>
          <a:p>
            <a:pPr lvl="1"/>
            <a:r>
              <a:rPr lang="en-US" b="1" dirty="0"/>
              <a:t>Dr Clara M. IONESCU of </a:t>
            </a:r>
            <a:r>
              <a:rPr lang="en-US" dirty="0"/>
              <a:t>GHENT UNIVERSITY, Belgium, </a:t>
            </a:r>
          </a:p>
          <a:p>
            <a:pPr lvl="1"/>
            <a:r>
              <a:rPr lang="en-US" b="1" dirty="0" smtClean="0"/>
              <a:t>Prof </a:t>
            </a:r>
            <a:r>
              <a:rPr lang="en-US" b="1" dirty="0"/>
              <a:t>Dr Ricardo CAPONNETO of</a:t>
            </a:r>
            <a:r>
              <a:rPr lang="en-US" dirty="0"/>
              <a:t> University of Catania, </a:t>
            </a:r>
            <a:r>
              <a:rPr lang="en-US" dirty="0" smtClean="0"/>
              <a:t>ITALY</a:t>
            </a:r>
            <a:endParaRPr lang="en-US" dirty="0"/>
          </a:p>
          <a:p>
            <a:pPr lvl="1"/>
            <a:r>
              <a:rPr lang="en-US" b="1" dirty="0" smtClean="0"/>
              <a:t>Prof. YangQuan CHEN of </a:t>
            </a:r>
            <a:r>
              <a:rPr lang="en-US" dirty="0" smtClean="0"/>
              <a:t>UC Merced, USA</a:t>
            </a:r>
          </a:p>
          <a:p>
            <a:r>
              <a:rPr lang="en-US" smtClean="0"/>
              <a:t>Submissions </a:t>
            </a:r>
            <a:r>
              <a:rPr lang="en-US" dirty="0" smtClean="0"/>
              <a:t>received</a:t>
            </a:r>
            <a:r>
              <a:rPr lang="en-US" smtClean="0"/>
              <a:t>: ~30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/1024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40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Special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772816"/>
            <a:ext cx="8785225" cy="432117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“</a:t>
            </a:r>
            <a:r>
              <a:rPr lang="en-US" sz="2800" i="1" dirty="0"/>
              <a:t>The aim of this special issue is to present to the mechatronics research community the usefulness of these tools in a pragmatic context and to stimulate their application. It is in our belief that this special issue will be the milestone of a significant trend in the future of mechatronics. Topics of this special issue include applications of mechanics, electronics, computing, control engineering, molecular engineering (from </a:t>
            </a:r>
            <a:r>
              <a:rPr lang="en-US" sz="2800" i="1" dirty="0" err="1"/>
              <a:t>nanochemistry</a:t>
            </a:r>
            <a:r>
              <a:rPr lang="en-US" sz="2800" i="1" dirty="0"/>
              <a:t> and biology), and optical engineering, which, combined, make possible the generation of simpler, more economical, reliable and versatile systems.</a:t>
            </a:r>
            <a:r>
              <a:rPr lang="en-US" sz="2800" dirty="0"/>
              <a:t>”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7</a:t>
            </a:fld>
            <a:r>
              <a:rPr lang="en-US" smtClean="0"/>
              <a:t>/1024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published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Auto-tuning of PID controller according to fractional-order reference model approximation for DC rotor </a:t>
            </a:r>
            <a:r>
              <a:rPr lang="en-US" b="1" dirty="0" smtClean="0"/>
              <a:t>control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/>
              <a:t>Baykant</a:t>
            </a:r>
            <a:r>
              <a:rPr lang="en-US" dirty="0"/>
              <a:t> </a:t>
            </a:r>
            <a:r>
              <a:rPr lang="en-US" dirty="0" err="1"/>
              <a:t>Alagoz</a:t>
            </a:r>
            <a:r>
              <a:rPr lang="en-US" dirty="0"/>
              <a:t>, Abdullah </a:t>
            </a:r>
            <a:r>
              <a:rPr lang="en-US" dirty="0" err="1"/>
              <a:t>Ates</a:t>
            </a:r>
            <a:r>
              <a:rPr lang="en-US" dirty="0"/>
              <a:t>, </a:t>
            </a:r>
            <a:r>
              <a:rPr lang="en-US" dirty="0" err="1"/>
              <a:t>Celaleddin</a:t>
            </a:r>
            <a:r>
              <a:rPr lang="en-US" dirty="0"/>
              <a:t> </a:t>
            </a:r>
            <a:r>
              <a:rPr lang="en-US" dirty="0" err="1" smtClean="0"/>
              <a:t>Yeroglu</a:t>
            </a:r>
            <a:endParaRPr lang="en-US" dirty="0" smtClean="0"/>
          </a:p>
          <a:p>
            <a:r>
              <a:rPr lang="en-US" b="1" dirty="0"/>
              <a:t>Creep modeling and identification for piezoelectric actuators based on fractional-order </a:t>
            </a:r>
            <a:r>
              <a:rPr lang="en-US" b="1" dirty="0" smtClean="0"/>
              <a:t>system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Yanfang</a:t>
            </a:r>
            <a:r>
              <a:rPr lang="en-US" dirty="0"/>
              <a:t> Liu, </a:t>
            </a:r>
            <a:r>
              <a:rPr lang="en-US" dirty="0" err="1"/>
              <a:t>Jinjun</a:t>
            </a:r>
            <a:r>
              <a:rPr lang="en-US" dirty="0"/>
              <a:t> Shan, </a:t>
            </a:r>
            <a:r>
              <a:rPr lang="en-US" dirty="0" err="1"/>
              <a:t>Naiming</a:t>
            </a:r>
            <a:r>
              <a:rPr lang="en-US" dirty="0"/>
              <a:t> Qi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8</a:t>
            </a:fld>
            <a:r>
              <a:rPr lang="en-US" smtClean="0"/>
              <a:t>/1024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published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Efficient control of a </a:t>
            </a:r>
            <a:r>
              <a:rPr lang="en-US" b="1" dirty="0" err="1"/>
              <a:t>SmartWheel</a:t>
            </a:r>
            <a:r>
              <a:rPr lang="en-US" b="1" dirty="0"/>
              <a:t> via Internet with compensation of variable </a:t>
            </a:r>
            <a:r>
              <a:rPr lang="en-US" b="1" dirty="0" smtClean="0"/>
              <a:t>delays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Inés Tejado, S. Hassan </a:t>
            </a:r>
            <a:r>
              <a:rPr lang="en-US" dirty="0" err="1"/>
              <a:t>HosseinNia</a:t>
            </a:r>
            <a:r>
              <a:rPr lang="en-US" dirty="0"/>
              <a:t>, Blas M. Vinagre, YangQuan </a:t>
            </a:r>
            <a:r>
              <a:rPr lang="en-US" dirty="0" smtClean="0"/>
              <a:t>Chen</a:t>
            </a:r>
          </a:p>
          <a:p>
            <a:r>
              <a:rPr lang="en-US" b="1" dirty="0"/>
              <a:t>Development and implementation of an FPGA based fractional order controller for a DC </a:t>
            </a:r>
            <a:r>
              <a:rPr lang="en-US" b="1" dirty="0" smtClean="0"/>
              <a:t>motor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Cristina I. </a:t>
            </a:r>
            <a:r>
              <a:rPr lang="en-US" dirty="0" err="1"/>
              <a:t>Muresan</a:t>
            </a:r>
            <a:r>
              <a:rPr lang="en-US" dirty="0"/>
              <a:t>, </a:t>
            </a:r>
            <a:r>
              <a:rPr lang="en-US" dirty="0" err="1"/>
              <a:t>Silviu</a:t>
            </a:r>
            <a:r>
              <a:rPr lang="en-US" dirty="0"/>
              <a:t> </a:t>
            </a:r>
            <a:r>
              <a:rPr lang="en-US" dirty="0" err="1"/>
              <a:t>Folea</a:t>
            </a:r>
            <a:r>
              <a:rPr lang="en-US" dirty="0"/>
              <a:t>, George </a:t>
            </a:r>
            <a:r>
              <a:rPr lang="en-US" dirty="0" err="1"/>
              <a:t>Mois</a:t>
            </a:r>
            <a:r>
              <a:rPr lang="en-US" dirty="0"/>
              <a:t>, Eva H. </a:t>
            </a:r>
            <a:r>
              <a:rPr lang="en-US" dirty="0" err="1"/>
              <a:t>Dulf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Fractional Calculus Day @ UC Merced. June 12,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Slide-</a:t>
            </a:r>
            <a:fld id="{5364909A-3F3E-460A-BC82-B071F2D46A2C}" type="slidenum">
              <a:rPr lang="en-US" smtClean="0"/>
              <a:pPr>
                <a:defRPr/>
              </a:pPr>
              <a:t>9</a:t>
            </a:fld>
            <a:r>
              <a:rPr lang="en-US" smtClean="0"/>
              <a:t>/1024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20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8957</TotalTime>
  <Words>977</Words>
  <Application>Microsoft Office PowerPoint</Application>
  <PresentationFormat>On-screen Show (4:3)</PresentationFormat>
  <Paragraphs>157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Blank Presentation</vt:lpstr>
      <vt:lpstr>Shimmer</vt:lpstr>
      <vt:lpstr>Mechatronics Meets Fractional Calculus</vt:lpstr>
      <vt:lpstr>PowerPoint Presentation</vt:lpstr>
      <vt:lpstr>“Fractional Calculus”: What and Why?</vt:lpstr>
      <vt:lpstr>MESA Research Areas/Strengths</vt:lpstr>
      <vt:lpstr>PowerPoint Presentation</vt:lpstr>
      <vt:lpstr>Mechatronics Special Issue   Fractional Order Modeling and Control in Mechatronic Applications</vt:lpstr>
      <vt:lpstr>Purpose of the Special Issue</vt:lpstr>
      <vt:lpstr>Online published papers</vt:lpstr>
      <vt:lpstr>Online published papers</vt:lpstr>
      <vt:lpstr>Online published papers</vt:lpstr>
      <vt:lpstr>Online published papers</vt:lpstr>
      <vt:lpstr>Online published papers</vt:lpstr>
      <vt:lpstr>Online published papers</vt:lpstr>
      <vt:lpstr>Online published papers</vt:lpstr>
      <vt:lpstr>Future Perspectives</vt:lpstr>
      <vt:lpstr>PowerPoint Presentation</vt:lpstr>
      <vt:lpstr>Panelists</vt:lpstr>
      <vt:lpstr>More Optimal Image Processing by Fractional Order Differentiation and Fractional Order Partial Differential Equations</vt:lpstr>
      <vt:lpstr>PowerPoint Presentation</vt:lpstr>
      <vt:lpstr>PowerPoint Presentation</vt:lpstr>
    </vt:vector>
  </TitlesOfParts>
  <Company>CSOIS, Utah State University</Company>
  <LinksUpToDate>false</LinksUpToDate>
  <SharedDoc>false</SharedDoc>
  <HyperlinkBase>http://fractionalcalculus.googlepages.com/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Fractional Order Motion Control</dc:title>
  <dc:subject>Applied Fractional Calculus</dc:subject>
  <dc:creator>YangQuan Chen</dc:creator>
  <cp:lastModifiedBy>yqchen</cp:lastModifiedBy>
  <cp:revision>524</cp:revision>
  <cp:lastPrinted>2004-07-08T02:38:27Z</cp:lastPrinted>
  <dcterms:created xsi:type="dcterms:W3CDTF">2003-12-02T17:03:49Z</dcterms:created>
  <dcterms:modified xsi:type="dcterms:W3CDTF">2013-06-13T00:05:20Z</dcterms:modified>
</cp:coreProperties>
</file>