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9" r:id="rId2"/>
    <p:sldId id="256" r:id="rId3"/>
    <p:sldId id="261" r:id="rId4"/>
    <p:sldId id="264" r:id="rId5"/>
    <p:sldId id="268" r:id="rId6"/>
    <p:sldId id="283" r:id="rId7"/>
    <p:sldId id="285" r:id="rId8"/>
    <p:sldId id="265" r:id="rId9"/>
    <p:sldId id="266" r:id="rId10"/>
    <p:sldId id="270" r:id="rId11"/>
    <p:sldId id="269" r:id="rId12"/>
    <p:sldId id="271" r:id="rId13"/>
    <p:sldId id="273" r:id="rId14"/>
    <p:sldId id="274" r:id="rId15"/>
    <p:sldId id="275" r:id="rId16"/>
    <p:sldId id="276" r:id="rId17"/>
    <p:sldId id="286" r:id="rId18"/>
    <p:sldId id="277" r:id="rId19"/>
    <p:sldId id="267" r:id="rId20"/>
    <p:sldId id="272" r:id="rId21"/>
    <p:sldId id="278" r:id="rId22"/>
    <p:sldId id="279" r:id="rId23"/>
    <p:sldId id="284" r:id="rId24"/>
    <p:sldId id="280" r:id="rId25"/>
    <p:sldId id="281" r:id="rId26"/>
    <p:sldId id="282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66"/>
    <a:srgbClr val="000099"/>
    <a:srgbClr val="003399"/>
    <a:srgbClr val="EAEAEA"/>
    <a:srgbClr val="DDDDDD"/>
    <a:srgbClr val="C0C0C0"/>
    <a:srgbClr val="33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8929-1C09-48D1-84CC-44BE50E12EC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8FB7D-9E45-4C7A-B834-3FD33218F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1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tutorial is generally based on this book. As the title implies, this book is</a:t>
            </a:r>
            <a:r>
              <a:rPr lang="en-US" baseline="0" dirty="0" smtClean="0"/>
              <a:t> a monograph on fractional order motion controls.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table of contents is</a:t>
            </a:r>
            <a:r>
              <a:rPr lang="en-US" baseline="0" dirty="0" smtClean="0"/>
              <a:t> listed here to show what one can expect from this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application of motion</a:t>
            </a:r>
            <a:r>
              <a:rPr lang="en-US" baseline="0" dirty="0" smtClean="0"/>
              <a:t> control are so board that it can be found wherever there are s</a:t>
            </a:r>
            <a:r>
              <a:rPr lang="en-US" dirty="0" smtClean="0"/>
              <a:t>ervers</a:t>
            </a:r>
            <a:r>
              <a:rPr lang="en-US" baseline="0" dirty="0" smtClean="0"/>
              <a:t> or engines involved.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prepared for r</a:t>
            </a:r>
            <a:r>
              <a:rPr lang="en-US" dirty="0" smtClean="0"/>
              <a:t>eaders who need review</a:t>
            </a:r>
            <a:r>
              <a:rPr lang="en-US" baseline="0" dirty="0" smtClean="0"/>
              <a:t> of some concepts in classic controls and modern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doing research on fractional order calculus and controls,</a:t>
            </a:r>
            <a:r>
              <a:rPr lang="en-US" baseline="0" dirty="0" smtClean="0"/>
              <a:t> this </a:t>
            </a:r>
            <a:r>
              <a:rPr lang="en-US" dirty="0" smtClean="0"/>
              <a:t>is a event you must not miss 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</a:t>
            </a:r>
            <a:r>
              <a:rPr lang="en-US" baseline="0" dirty="0" smtClean="0"/>
              <a:t> information on fractional Fourier transforms, refer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you may have the following questions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jump start with fractional order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r>
              <a:rPr lang="en-US" baseline="0" dirty="0" smtClean="0"/>
              <a:t> of the four combinations will be covered in this tutorial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8FB7D-9E45-4C7A-B834-3FD33218F4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zli32@ucmerced.edu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mechatronics.ucmerced.ed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>
            <a:spLocks noChangeAspect="1"/>
          </p:cNvSpPr>
          <p:nvPr userDrawn="1"/>
        </p:nvSpPr>
        <p:spPr>
          <a:xfrm>
            <a:off x="841248" y="1755774"/>
            <a:ext cx="7468362" cy="1520825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841248" y="1752600"/>
            <a:ext cx="7461504" cy="141122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0668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u="none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629400"/>
            <a:ext cx="457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IFAC World Congress 2014 Tutorial</a:t>
            </a:r>
            <a:endParaRPr lang="en-US" dirty="0"/>
          </a:p>
        </p:txBody>
      </p:sp>
      <p:pic>
        <p:nvPicPr>
          <p:cNvPr id="9" name="Picture 3" descr="C:\Users\Robin\Dropbox\ASME-CIE poster\School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5725"/>
            <a:ext cx="108108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572000" y="6629037"/>
            <a:ext cx="4572000" cy="2286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Tutorial</a:t>
            </a:r>
            <a:r>
              <a:rPr lang="en-US" baseline="0" dirty="0" smtClean="0"/>
              <a:t> on FOMC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629400"/>
            <a:ext cx="6096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057400" y="130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IFAC World Congress (IFAC 2014) ,</a:t>
            </a:r>
            <a:r>
              <a:rPr lang="en-US" sz="20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August 23, 2014, CTICC, Cape Town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South Africa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200400" y="4800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Prof. YangQuan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Chen</a:t>
            </a:r>
          </a:p>
          <a:p>
            <a:pPr algn="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Zhuo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Li, PhD student</a:t>
            </a:r>
          </a:p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EECS, University of California, Merced</a:t>
            </a:r>
          </a:p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(ychen53, zli32)@ucmerced.edu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600" b="1" i="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MESA Lab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http://mechatronics.ucmerced.edu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490"/>
            <a:ext cx="1609725" cy="8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lvl2pPr>
              <a:defRPr sz="1400">
                <a:latin typeface="Times New Roman" pitchFamily="18" charset="0"/>
                <a:cs typeface="Times New Roman" pitchFamily="18" charset="0"/>
              </a:defRPr>
            </a:lvl2pPr>
            <a:lvl3pPr>
              <a:defRPr sz="1200">
                <a:latin typeface="Times New Roman" pitchFamily="18" charset="0"/>
                <a:cs typeface="Times New Roman" pitchFamily="18" charset="0"/>
              </a:defRPr>
            </a:lvl3pPr>
            <a:lvl4pPr>
              <a:defRPr sz="1100">
                <a:latin typeface="Times New Roman" pitchFamily="18" charset="0"/>
                <a:cs typeface="Times New Roman" pitchFamily="18" charset="0"/>
              </a:defRPr>
            </a:lvl4pPr>
            <a:lvl5pPr>
              <a:defRPr sz="11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" y="363"/>
            <a:ext cx="4572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572001" y="0"/>
            <a:ext cx="4572000" cy="533400"/>
          </a:xfrm>
          <a:prstGeom prst="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629400"/>
            <a:ext cx="457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IFAC World Congress 2014 Tutorial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572000" y="6629037"/>
            <a:ext cx="4572000" cy="2286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Tutorial</a:t>
            </a:r>
            <a:r>
              <a:rPr lang="en-US" baseline="0" dirty="0" smtClean="0"/>
              <a:t> on FOMC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629037"/>
            <a:ext cx="609600" cy="22896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99" y="9640"/>
            <a:ext cx="4419601" cy="5334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6199" y="363"/>
            <a:ext cx="4419601" cy="533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1800" dirty="0" smtClean="0">
                <a:latin typeface="+mj-lt"/>
              </a:rPr>
              <a:t>Part I: Overview and Introduction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chatronics.ucmerced.edu/sites/mechatronics.ucmerced.edu/files/page/documents/afc-csois-zhuo-2012-5-1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qchen@iee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guru.info/automobile.ht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tms.engin.umich.edu/CTMS/index.php?aux=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chatronics.ucmerced.edu/node/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chatronics.ece.usu.edu/foc/" TargetMode="External"/><Relationship Id="rId4" Type="http://schemas.openxmlformats.org/officeDocument/2006/relationships/hyperlink" Target="http://mechatronics.ucmerced.edu/research/applied-fractional-calcul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1447800"/>
            <a:ext cx="7693152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 	</a:t>
            </a:r>
            <a:br>
              <a:rPr lang="en-US" dirty="0"/>
            </a:br>
            <a:r>
              <a:rPr lang="en-US" dirty="0" smtClean="0"/>
              <a:t>Fractional </a:t>
            </a:r>
            <a:r>
              <a:rPr lang="en-US" dirty="0"/>
              <a:t>Order Motion Controls: How </a:t>
            </a:r>
            <a:r>
              <a:rPr lang="en-US" dirty="0" smtClean="0"/>
              <a:t>Motion/</a:t>
            </a:r>
            <a:r>
              <a:rPr lang="en-US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 </a:t>
            </a:r>
            <a:r>
              <a:rPr lang="en-US" dirty="0"/>
              <a:t>Control Can Benefit from using Fractional Calculus?</a:t>
            </a:r>
          </a:p>
        </p:txBody>
      </p:sp>
    </p:spTree>
    <p:extLst>
      <p:ext uri="{BB962C8B-B14F-4D97-AF65-F5344CB8AC3E}">
        <p14:creationId xmlns:p14="http://schemas.microsoft.com/office/powerpoint/2010/main" val="42078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Collection of resources for fractional calculus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Richard </a:t>
            </a:r>
            <a:r>
              <a:rPr lang="en-US" dirty="0" err="1"/>
              <a:t>Magin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Fractional Calculus in Bioengineering</a:t>
            </a:r>
            <a:r>
              <a:rPr lang="en-US" dirty="0"/>
              <a:t>, ISBN: 978-1-56700-215-7, 684 pages, 2006.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Igor </a:t>
            </a:r>
            <a:r>
              <a:rPr lang="en-US" dirty="0" err="1"/>
              <a:t>Podlubny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Fractional Differential Equations</a:t>
            </a:r>
            <a:r>
              <a:rPr lang="en-US" dirty="0"/>
              <a:t>, 1st Edition, An Introduction to Fractional Derivatives, Fractional Differential Equations, to Methods of Their Solution and Some of Their Applications, 1998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45180"/>
            <a:ext cx="5492115" cy="252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ractional Differential Equations (Hardcover) ~ Igor Podlubny (A... 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2000"/>
            <a:ext cx="1714500" cy="26917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actional Calculus in Bio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76650"/>
            <a:ext cx="1885950" cy="2724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Crises </a:t>
            </a:r>
            <a:r>
              <a:rPr lang="en-US" sz="1800" dirty="0"/>
              <a:t>in the foundations of mathematics </a:t>
            </a:r>
            <a:r>
              <a:rPr lang="en-US" sz="1800" dirty="0" smtClean="0"/>
              <a:t>push </a:t>
            </a:r>
            <a:r>
              <a:rPr lang="en-US" sz="1800" dirty="0"/>
              <a:t>the development of </a:t>
            </a:r>
            <a:r>
              <a:rPr lang="en-US" sz="1800" dirty="0" smtClean="0"/>
              <a:t>math</a:t>
            </a:r>
          </a:p>
          <a:p>
            <a:r>
              <a:rPr lang="en-US" sz="1800" dirty="0"/>
              <a:t>Paradox</a:t>
            </a:r>
          </a:p>
          <a:p>
            <a:pPr lvl="1"/>
            <a:r>
              <a:rPr lang="en-US" sz="1600" dirty="0"/>
              <a:t>What does n=1/2 mean in the derivative of a function?</a:t>
            </a:r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fractional calculus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6682"/>
            <a:ext cx="5074920" cy="358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6851" y="5829115"/>
            <a:ext cx="371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Figure: The born of fractional calculus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5114" y="990601"/>
            <a:ext cx="7224486" cy="1905000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Fractional </a:t>
            </a:r>
            <a:r>
              <a:rPr lang="en-US" dirty="0">
                <a:solidFill>
                  <a:schemeClr val="tx1"/>
                </a:solidFill>
              </a:rPr>
              <a:t>Order </a:t>
            </a:r>
            <a:r>
              <a:rPr lang="en-US" b="1" dirty="0">
                <a:solidFill>
                  <a:schemeClr val="tx1"/>
                </a:solidFill>
              </a:rPr>
              <a:t>Cauchy</a:t>
            </a:r>
            <a:r>
              <a:rPr lang="en-US" dirty="0">
                <a:solidFill>
                  <a:schemeClr val="tx1"/>
                </a:solidFill>
              </a:rPr>
              <a:t> integral formula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where </a:t>
            </a:r>
            <a:r>
              <a:rPr lang="en-US" dirty="0">
                <a:solidFill>
                  <a:schemeClr val="tx1"/>
                </a:solidFill>
              </a:rPr>
              <a:t>C is the closed-path that encircles the poles of the function f (t).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14" y="990600"/>
            <a:ext cx="7224486" cy="320040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Definition 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57" y="1733550"/>
            <a:ext cx="4876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005114" y="3276600"/>
                <a:ext cx="7224486" cy="2971800"/>
              </a:xfrm>
              <a:prstGeom prst="roundRect">
                <a:avLst>
                  <a:gd name="adj" fmla="val 9770"/>
                </a:avLst>
              </a:prstGeom>
              <a:solidFill>
                <a:srgbClr val="EAEAE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err="1" smtClean="0">
                    <a:solidFill>
                      <a:schemeClr val="tx1"/>
                    </a:solidFill>
                  </a:rPr>
                  <a:t>Grünwald-Letnikov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definition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are </a:t>
                </a:r>
                <a:r>
                  <a:rPr lang="en-US" dirty="0">
                    <a:solidFill>
                      <a:schemeClr val="tx1"/>
                    </a:solidFill>
                  </a:rPr>
                  <a:t>the binomial coefficients; the subscripts to the left and right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D </a:t>
                </a:r>
                <a:r>
                  <a:rPr lang="en-US" dirty="0">
                    <a:solidFill>
                      <a:schemeClr val="tx1"/>
                    </a:solidFill>
                  </a:rPr>
                  <a:t>are the lower- and upper-bounds in the integral.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value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can be positive </a:t>
                </a:r>
                <a:r>
                  <a:rPr lang="en-US" dirty="0">
                    <a:solidFill>
                      <a:schemeClr val="tx1"/>
                    </a:solidFill>
                  </a:rPr>
                  <a:t>or negative, corresponding to differentiation and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integration, respectively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4" y="3276600"/>
                <a:ext cx="7224486" cy="2971800"/>
              </a:xfrm>
              <a:prstGeom prst="roundRect">
                <a:avLst>
                  <a:gd name="adj" fmla="val 977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005114" y="3276599"/>
            <a:ext cx="7224486" cy="320040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Definition 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44" y="4086225"/>
            <a:ext cx="5305425" cy="714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005114" y="1066801"/>
                <a:ext cx="7224486" cy="2362199"/>
              </a:xfrm>
              <a:prstGeom prst="roundRect">
                <a:avLst>
                  <a:gd name="adj" fmla="val 10660"/>
                </a:avLst>
              </a:prstGeom>
              <a:solidFill>
                <a:srgbClr val="EAEAE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Riemann-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Liouville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definition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0&lt;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is the initial value. Let a = 0, the notation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integral can </a:t>
                </a:r>
                <a:r>
                  <a:rPr lang="en-US" dirty="0">
                    <a:solidFill>
                      <a:schemeClr val="tx1"/>
                    </a:solidFill>
                  </a:rPr>
                  <a:t>be simplified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4" y="1066801"/>
                <a:ext cx="7224486" cy="2362199"/>
              </a:xfrm>
              <a:prstGeom prst="roundRect">
                <a:avLst>
                  <a:gd name="adj" fmla="val 10660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14" y="1066800"/>
            <a:ext cx="7223760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Definition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005114" y="4038601"/>
                <a:ext cx="7224486" cy="1981199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Caputo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definition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α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m is an integer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0&lt;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4" y="4038601"/>
                <a:ext cx="7224486" cy="198119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005114" y="40386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Definition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18" y="1952625"/>
            <a:ext cx="4943475" cy="561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93" y="4876800"/>
            <a:ext cx="4838700" cy="590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5114" y="1066802"/>
            <a:ext cx="7224486" cy="151923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14" y="10668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Fractional order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005114" y="2819401"/>
                <a:ext cx="7224486" cy="1523999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4" y="2819401"/>
                <a:ext cx="7224486" cy="1523999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005114" y="28194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Laplace transform of a fractional order derivative operator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43" y="1654393"/>
            <a:ext cx="5715000" cy="67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7250" y="3440668"/>
            <a:ext cx="44275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4576764"/>
            <a:ext cx="7224486" cy="151923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4576762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Laplace transform of the above differential equation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18" y="5257800"/>
            <a:ext cx="581025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005114" y="1066802"/>
                <a:ext cx="7224486" cy="1519236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can be either positive or negative real number.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4" y="1066802"/>
                <a:ext cx="7224486" cy="151923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14" y="1066800"/>
            <a:ext cx="7224486" cy="36576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Fourier transform of a fractional order derivative/integral operator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85925"/>
            <a:ext cx="4648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g1.imagesbn.com/p/9780471963462_p0_v1_s260x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7037"/>
            <a:ext cx="2136775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eltbild.de/media/ab/1/058164099-fractional-order-systems-and-contro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62274"/>
            <a:ext cx="21590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54" y="2942966"/>
            <a:ext cx="2141046" cy="32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5114" y="1452564"/>
            <a:ext cx="7224486" cy="167163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depict the real world objects more accurately;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Variable stability </a:t>
            </a:r>
            <a:r>
              <a:rPr lang="en-US" dirty="0">
                <a:solidFill>
                  <a:schemeClr val="tx1"/>
                </a:solidFill>
              </a:rPr>
              <a:t>region;</a:t>
            </a:r>
          </a:p>
          <a:p>
            <a:r>
              <a:rPr lang="en-US" dirty="0">
                <a:solidFill>
                  <a:schemeClr val="tx1"/>
                </a:solidFill>
              </a:rPr>
              <a:t>etc...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14" y="1452562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</a:t>
            </a:r>
            <a:r>
              <a:rPr lang="en-US" dirty="0"/>
              <a:t>advantages of fractional order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3662364"/>
            <a:ext cx="7224486" cy="2052636"/>
          </a:xfrm>
          <a:prstGeom prst="roundRect">
            <a:avLst>
              <a:gd name="adj" fmla="val 13595"/>
            </a:avLst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We may express our concepts in Newtonian terms if </a:t>
            </a:r>
            <a:r>
              <a:rPr lang="en-US" dirty="0">
                <a:solidFill>
                  <a:srgbClr val="FF0000"/>
                </a:solidFill>
              </a:rPr>
              <a:t>we find this convenient but</a:t>
            </a:r>
            <a:r>
              <a:rPr lang="en-US" dirty="0">
                <a:solidFill>
                  <a:schemeClr val="tx1"/>
                </a:solidFill>
              </a:rPr>
              <a:t>, if we do so, we must realize that we have made a translation into a language which is foreign to the system which we are studying.”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600" y="3662362"/>
            <a:ext cx="7223760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G.W. Scott Blair (1950)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fractional calculus</a:t>
            </a:r>
            <a:endParaRPr lang="en-US" dirty="0"/>
          </a:p>
        </p:txBody>
      </p:sp>
      <p:pic>
        <p:nvPicPr>
          <p:cNvPr id="5" name="Picture 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28687"/>
            <a:ext cx="31242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3124200"/>
            <a:ext cx="2530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Integer-Order Calculus</a:t>
            </a:r>
          </a:p>
        </p:txBody>
      </p:sp>
      <p:pic>
        <p:nvPicPr>
          <p:cNvPr id="7" name="Picture 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62087"/>
            <a:ext cx="2895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600" y="2971800"/>
            <a:ext cx="268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/>
              <a:t>Fractional-Order Calculus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33952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Dr. Richard L. Magin, ICCC12</a:t>
            </a:r>
            <a:endParaRPr lang="en-US" sz="1600" dirty="0"/>
          </a:p>
        </p:txBody>
      </p:sp>
      <p:pic>
        <p:nvPicPr>
          <p:cNvPr id="11" name="Picture 12" descr="http://images.philips.com/is/image/PhilipsConsumer/QC5130_40-IMS-global?wid=330&amp;hei=330&amp;$jpglarge$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159199" y="3962400"/>
            <a:ext cx="2803201" cy="2064289"/>
            <a:chOff x="4787449" y="1835902"/>
            <a:chExt cx="3893334" cy="2867068"/>
          </a:xfrm>
        </p:grpSpPr>
        <p:pic>
          <p:nvPicPr>
            <p:cNvPr id="13" name="Picture 10" descr="http://www.wahlhomeproducts.com/GetImage.aspx?id=8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003" y="1835902"/>
              <a:ext cx="2407780" cy="2867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hairclippers.nemotime.com/wp-content/uploads/2013/04/Andis-dual-voltage-cord-cordless-hair-clipper-featured-300x300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654">
              <a:off x="4787449" y="250632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086600" y="6096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Zhuo</a:t>
            </a:r>
            <a:r>
              <a:rPr lang="en-US" sz="1600" dirty="0" smtClean="0"/>
              <a:t> LI 2013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5114" y="1676401"/>
            <a:ext cx="7224486" cy="1066799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fractance</a:t>
            </a:r>
            <a:r>
              <a:rPr lang="en-US" dirty="0" smtClean="0">
                <a:solidFill>
                  <a:schemeClr val="tx1"/>
                </a:solidFill>
              </a:rPr>
              <a:t>” of </a:t>
            </a:r>
            <a:r>
              <a:rPr lang="en-US" dirty="0">
                <a:solidFill>
                  <a:schemeClr val="tx1"/>
                </a:solidFill>
              </a:rPr>
              <a:t>many objects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usually very low.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14" y="16764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Why many integer order models depict real world objects well enough?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5114" y="3581401"/>
            <a:ext cx="7224486" cy="1981199"/>
          </a:xfrm>
          <a:prstGeom prst="roundRect">
            <a:avLst>
              <a:gd name="adj" fmla="val 11097"/>
            </a:avLst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Complexity of </a:t>
            </a:r>
            <a:r>
              <a:rPr lang="en-US" dirty="0">
                <a:solidFill>
                  <a:schemeClr val="tx1"/>
                </a:solidFill>
              </a:rPr>
              <a:t>solutions to FO differential equations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Ignorance of the existence of fractional order </a:t>
            </a:r>
            <a:r>
              <a:rPr lang="en-US" dirty="0" smtClean="0">
                <a:solidFill>
                  <a:schemeClr val="tx1"/>
                </a:solidFill>
              </a:rPr>
              <a:t>models.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5114" y="35814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Why integer order models are more popular?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Collection of resources for fractional order control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Fractional Order Controls: A beginner’s view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hlinkClick r:id="rId3"/>
                  </a:rPr>
                  <a:t>http://</a:t>
                </a:r>
                <a:r>
                  <a:rPr lang="en-US" dirty="0" smtClean="0">
                    <a:hlinkClick r:id="rId3"/>
                  </a:rPr>
                  <a:t>mechatronics.ucmerced.edu/sites/mechatronics.ucmerced.edu/files/page/documents/afc-csois-zhuo-2012-5-14.pdf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Chen, Y.; </a:t>
                </a:r>
                <a:r>
                  <a:rPr lang="en-US" dirty="0" err="1"/>
                  <a:t>Petras</a:t>
                </a:r>
                <a:r>
                  <a:rPr lang="en-US" dirty="0"/>
                  <a:t>, I.; </a:t>
                </a:r>
                <a:r>
                  <a:rPr lang="en-US" dirty="0" err="1" smtClean="0"/>
                  <a:t>Xue</a:t>
                </a:r>
                <a:r>
                  <a:rPr lang="en-US" dirty="0" smtClean="0"/>
                  <a:t>, </a:t>
                </a:r>
                <a:r>
                  <a:rPr lang="en-US" dirty="0"/>
                  <a:t>D, "</a:t>
                </a:r>
                <a:r>
                  <a:rPr lang="en-US" dirty="0">
                    <a:solidFill>
                      <a:srgbClr val="0000FF"/>
                    </a:solidFill>
                  </a:rPr>
                  <a:t>Fractional order control - A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tutorial</a:t>
                </a:r>
                <a:r>
                  <a:rPr lang="en-US" dirty="0" smtClean="0"/>
                  <a:t>" </a:t>
                </a:r>
                <a:r>
                  <a:rPr lang="en-US" dirty="0"/>
                  <a:t>American Control Conference. ACC </a:t>
                </a:r>
                <a:r>
                  <a:rPr lang="en-US" dirty="0" smtClean="0"/>
                  <a:t>'09, </a:t>
                </a:r>
                <a:r>
                  <a:rPr lang="en-US" dirty="0"/>
                  <a:t>pp.1397,1411, </a:t>
                </a:r>
                <a:r>
                  <a:rPr lang="en-US" dirty="0" smtClean="0"/>
                  <a:t>Jun </a:t>
                </a:r>
                <a:r>
                  <a:rPr lang="en-US" dirty="0"/>
                  <a:t>10-12,</a:t>
                </a:r>
                <a:r>
                  <a:rPr lang="en-US" dirty="0" smtClean="0"/>
                  <a:t> </a:t>
                </a:r>
                <a:r>
                  <a:rPr lang="en-US" dirty="0"/>
                  <a:t>2009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Podlubny</a:t>
                </a:r>
                <a:r>
                  <a:rPr lang="en-US" dirty="0" smtClean="0"/>
                  <a:t>, I, “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Fractional-Order </a:t>
                </a:r>
                <a:r>
                  <a:rPr lang="en-US" dirty="0">
                    <a:solidFill>
                      <a:srgbClr val="0000FF"/>
                    </a:solidFill>
                  </a:rPr>
                  <a:t>Systems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Controllers</a:t>
                </a:r>
                <a:r>
                  <a:rPr lang="en-US" dirty="0"/>
                  <a:t>”, </a:t>
                </a:r>
                <a:r>
                  <a:rPr lang="en-US" dirty="0" smtClean="0"/>
                  <a:t>IEEE Transactions on Automatic Control, Vol. 44, No. 1, January 1999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Oustaloup</a:t>
                </a:r>
                <a:r>
                  <a:rPr lang="en-US" dirty="0" smtClean="0"/>
                  <a:t>, Alan,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, The CRONE Team, “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From Fractal Robustness to the CRONE Approach</a:t>
                </a:r>
                <a:r>
                  <a:rPr lang="en-US" dirty="0" smtClean="0"/>
                  <a:t>”, </a:t>
                </a:r>
                <a:r>
                  <a:rPr lang="pl-PL" dirty="0"/>
                  <a:t>ESAIM: Proc., 1998, Vol. 5, pp. 177-192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370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Fractional Order Controls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Tutorial on Fractional Order Motion </a:t>
            </a: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</a:t>
            </a:r>
            <a:r>
              <a:rPr lang="en-US" dirty="0" smtClean="0"/>
              <a:t>order controls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14537" y="5802868"/>
            <a:ext cx="511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Figure: Stability region of LTI fractional order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921145"/>
            <a:ext cx="83915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05114" y="1143001"/>
            <a:ext cx="7224486" cy="533399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5114" y="11430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Stability of LTI Fractional Order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order controls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05114" y="2209801"/>
            <a:ext cx="7224486" cy="2743199"/>
          </a:xfrm>
          <a:prstGeom prst="roundRect">
            <a:avLst>
              <a:gd name="adj" fmla="val 8046"/>
            </a:avLst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IO </a:t>
            </a:r>
            <a:r>
              <a:rPr lang="en-US" sz="2400" dirty="0">
                <a:solidFill>
                  <a:schemeClr val="tx1"/>
                </a:solidFill>
              </a:rPr>
              <a:t>model, IO </a:t>
            </a:r>
            <a:r>
              <a:rPr lang="en-US" sz="2400" dirty="0" smtClean="0">
                <a:solidFill>
                  <a:schemeClr val="tx1"/>
                </a:solidFill>
              </a:rPr>
              <a:t>controller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IO model, FO </a:t>
            </a:r>
            <a:r>
              <a:rPr lang="en-US" sz="2400" b="1" dirty="0" smtClean="0">
                <a:solidFill>
                  <a:schemeClr val="tx1"/>
                </a:solidFill>
              </a:rPr>
              <a:t>controller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FO model, IO </a:t>
            </a:r>
            <a:r>
              <a:rPr lang="en-US" sz="2400" b="1" dirty="0" smtClean="0">
                <a:solidFill>
                  <a:schemeClr val="tx1"/>
                </a:solidFill>
              </a:rPr>
              <a:t>controller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FO model, FO </a:t>
            </a:r>
            <a:r>
              <a:rPr lang="en-US" sz="2400" b="1" dirty="0" smtClean="0">
                <a:solidFill>
                  <a:schemeClr val="tx1"/>
                </a:solidFill>
              </a:rPr>
              <a:t>controller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5114" y="22098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Four combinations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 Controller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smtClean="0"/>
              <a:t>/26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5476"/>
            <a:ext cx="828277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 </a:t>
            </a:r>
            <a:r>
              <a:rPr lang="en-US" dirty="0"/>
              <a:t>Controller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95425"/>
            <a:ext cx="42862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96842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Figure: </a:t>
            </a:r>
            <a:r>
              <a:rPr lang="en-US" sz="1400" dirty="0"/>
              <a:t>Bode plots for PID controlled plant and the </a:t>
            </a:r>
            <a:r>
              <a:rPr lang="en-US" sz="1400" dirty="0" smtClean="0"/>
              <a:t>ideal loop </a:t>
            </a:r>
            <a:r>
              <a:rPr lang="en-US" sz="1400" dirty="0"/>
              <a:t>response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1005114" y="838201"/>
            <a:ext cx="7224486" cy="533399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114" y="838200"/>
            <a:ext cx="7224486" cy="320040"/>
          </a:xfrm>
          <a:prstGeom prst="roundRect">
            <a:avLst/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Motivation of  the </a:t>
            </a:r>
            <a:r>
              <a:rPr lang="en-US" dirty="0" smtClean="0"/>
              <a:t>TID </a:t>
            </a:r>
            <a:r>
              <a:rPr lang="en-US" dirty="0"/>
              <a:t>controller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CRONE controller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024063"/>
            <a:ext cx="68199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P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  <a:ea typeface="Cambria Math"/>
                          </a:rPr>
                          <m:t>λ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ea typeface="Cambria Math"/>
                          </a:rPr>
                          <m:t>μ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Controller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14488"/>
            <a:ext cx="68199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 Lead-lag compensator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76388"/>
            <a:ext cx="69723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session 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7281" y="2501205"/>
            <a:ext cx="40559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This is the end of session I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Tutorial on Fractional Order Motion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I: Overview of the Book and</a:t>
            </a:r>
          </a:p>
          <a:p>
            <a:r>
              <a:rPr lang="en-US" dirty="0" smtClean="0"/>
              <a:t>Fundamentals of Fractional Order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56388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Fractional </a:t>
            </a:r>
            <a:r>
              <a:rPr lang="en-US" sz="2000" dirty="0"/>
              <a:t>Order Motion Controls</a:t>
            </a:r>
          </a:p>
          <a:p>
            <a:pPr marL="0" indent="0">
              <a:buNone/>
            </a:pPr>
            <a:r>
              <a:rPr lang="en-US" sz="2000" dirty="0" smtClean="0"/>
              <a:t>John </a:t>
            </a:r>
            <a:r>
              <a:rPr lang="en-US" sz="2000" dirty="0"/>
              <a:t>Wiley &amp; Sons, Inc. </a:t>
            </a:r>
          </a:p>
          <a:p>
            <a:pPr marL="0" indent="0">
              <a:buNone/>
            </a:pPr>
            <a:r>
              <a:rPr lang="da-DK" sz="2000" dirty="0" smtClean="0"/>
              <a:t>Hardcover, 454 pages, December </a:t>
            </a:r>
            <a:r>
              <a:rPr lang="da-DK" sz="2000" dirty="0"/>
              <a:t>2012</a:t>
            </a:r>
          </a:p>
          <a:p>
            <a:endParaRPr lang="en-US" sz="2000" dirty="0"/>
          </a:p>
          <a:p>
            <a:r>
              <a:rPr lang="en-US" sz="2000" dirty="0"/>
              <a:t>Dr. Ying </a:t>
            </a:r>
            <a:r>
              <a:rPr lang="en-US" sz="2000" dirty="0" err="1" smtClean="0"/>
              <a:t>Luo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Automation </a:t>
            </a:r>
            <a:r>
              <a:rPr lang="en-US" sz="2000" dirty="0"/>
              <a:t>Science and </a:t>
            </a:r>
            <a:r>
              <a:rPr lang="en-US" sz="2000" dirty="0" smtClean="0"/>
              <a:t>Engineering, </a:t>
            </a:r>
            <a:r>
              <a:rPr lang="en-US" sz="2000" dirty="0"/>
              <a:t>South China University of </a:t>
            </a:r>
            <a:r>
              <a:rPr lang="en-US" sz="2000" dirty="0" smtClean="0"/>
              <a:t>Technology, Guangzhou</a:t>
            </a:r>
            <a:r>
              <a:rPr lang="en-US" sz="2000" dirty="0"/>
              <a:t>, PR </a:t>
            </a:r>
            <a:r>
              <a:rPr lang="en-US" sz="2000" dirty="0" smtClean="0"/>
              <a:t>China</a:t>
            </a:r>
          </a:p>
          <a:p>
            <a:endParaRPr lang="en-US" sz="2000" dirty="0"/>
          </a:p>
          <a:p>
            <a:r>
              <a:rPr lang="en-US" altLang="zh-CN" sz="2000" dirty="0" smtClean="0"/>
              <a:t>Dr. </a:t>
            </a:r>
            <a:r>
              <a:rPr lang="en-US" altLang="zh-CN" sz="2000" dirty="0" err="1" smtClean="0"/>
              <a:t>YangQuan</a:t>
            </a:r>
            <a:r>
              <a:rPr lang="en-US" altLang="zh-CN" sz="2000" dirty="0" smtClean="0"/>
              <a:t> Chen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Director, </a:t>
            </a:r>
            <a:r>
              <a:rPr lang="en-US" sz="2000" dirty="0" smtClean="0"/>
              <a:t>Mechatronics</a:t>
            </a:r>
            <a:r>
              <a:rPr lang="en-US" sz="2000" dirty="0"/>
              <a:t>, Embedded Systems and </a:t>
            </a:r>
            <a:r>
              <a:rPr lang="en-US" sz="2000" dirty="0" smtClean="0"/>
              <a:t>Automation (MESA) LAB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MEAM/EECS, School of Engineering,</a:t>
            </a:r>
          </a:p>
          <a:p>
            <a:pPr marL="0" indent="0">
              <a:buNone/>
            </a:pPr>
            <a:r>
              <a:rPr lang="en-US" sz="2000" dirty="0"/>
              <a:t>University of California, Merced</a:t>
            </a:r>
          </a:p>
          <a:p>
            <a:pPr marL="0" indent="0">
              <a:buNone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3"/>
              </a:rPr>
              <a:t>yqchen@ieee.org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the book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825"/>
            <a:ext cx="2590800" cy="37623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Autofit/>
          </a:bodyPr>
          <a:lstStyle/>
          <a:p>
            <a:r>
              <a:rPr lang="en-US" sz="900" b="1" dirty="0"/>
              <a:t>PART I FUNDAMENTALS OF FRACTIONAL CONTROLS</a:t>
            </a:r>
            <a:endParaRPr lang="en-US" sz="900" dirty="0"/>
          </a:p>
          <a:p>
            <a:r>
              <a:rPr lang="en-US" sz="900" b="1" dirty="0"/>
              <a:t>1 Introduction </a:t>
            </a:r>
            <a:r>
              <a:rPr lang="en-US" sz="900" b="1" dirty="0" smtClean="0"/>
              <a:t>3</a:t>
            </a:r>
            <a:endParaRPr lang="en-US" sz="900" dirty="0"/>
          </a:p>
          <a:p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II FRACTIONAL ORDER VELOCITY SERVO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2 Fractional Order PI Controller Designs for Velocity Servo Systems 25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Tuning Fractional Order PI Controllers for Fractional Order Velocity Systems with Experimental Validation 41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4 Relay Feedback Tuning of Robust PID Controllers 59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5 Auto-Tuning of Fractional Order Controllers with ISO-Damping 73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PART III FRACTIONAL ORDER POSITION SERVO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PD Controller Tuning for Position Systems 91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7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[PD] Controller Synthesis for Position Servo Systems 105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8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Time-Constant Robust Analysis and Design of Fractional Order [PD] Controller 123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9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Experimental Study of Fractional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Order PD Controller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Synthesis for Fractional Order Position Servo Systems 139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[PD] Controller Design and Comparison for Fractional Order Position Servo Systems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155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IV STABILITY AND FEASIBILITY FOR FOPID DESIGN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11 Stability and Design Feasibility of Robust PID Controllers for FOPTD Systems 165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12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Stability and Design Feasibility of Robust FOPI Controllers for FOPTD Systems 187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V FRACTIONAL ORDER DISTURBANCE COMPENSATORS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13 Fractional Order Disturbance Observer 211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14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Adaptive Feed-forward Cancellation 223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15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Robust Control for Cogging Effect 243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16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Periodic Adaptive Learning Compensation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275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VI EFFECTS OF FRACTIONAL ORDER CONTROLS ON NONLINEARITIES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17 Fractional Order PID Control of A DC-Motor with Elastic Shaft 293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Ultra Low-Speed Position Servo 313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19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Optimized Fractional Order Conditional Integrator 329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VII FRACTIONAL ORDER CONTROL APPLICATIONS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20 Lateral Directional Fractional Order Control of A Small Fixed-Wing UAV 345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21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Fractional Order PD Controller Synthesis and Implementation for HDD Servo System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369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book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114" y="1311953"/>
            <a:ext cx="366486" cy="533399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this monograph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5114" y="990600"/>
            <a:ext cx="7224486" cy="5257799"/>
          </a:xfrm>
          <a:prstGeom prst="roundRect">
            <a:avLst>
              <a:gd name="adj" fmla="val 5273"/>
            </a:avLst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 </a:t>
            </a:r>
            <a:r>
              <a:rPr lang="en-US" sz="1600" dirty="0">
                <a:solidFill>
                  <a:schemeClr val="tx1"/>
                </a:solidFill>
              </a:rPr>
              <a:t>the velocity and position motion systems, fractional calculus is applied to </a:t>
            </a:r>
            <a:r>
              <a:rPr lang="en-US" sz="1600" dirty="0" smtClean="0">
                <a:solidFill>
                  <a:schemeClr val="tx1"/>
                </a:solidFill>
              </a:rPr>
              <a:t>the FO modeling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FO controllers </a:t>
            </a:r>
            <a:r>
              <a:rPr lang="en-US" sz="1600" dirty="0">
                <a:solidFill>
                  <a:schemeClr val="tx1"/>
                </a:solidFill>
              </a:rPr>
              <a:t>design in </a:t>
            </a:r>
            <a:r>
              <a:rPr lang="en-US" sz="1600" dirty="0" smtClean="0">
                <a:solidFill>
                  <a:schemeClr val="tx1"/>
                </a:solidFill>
              </a:rPr>
              <a:t>systematic ways </a:t>
            </a:r>
            <a:r>
              <a:rPr lang="en-US" sz="1600" dirty="0">
                <a:solidFill>
                  <a:schemeClr val="tx1"/>
                </a:solidFill>
              </a:rPr>
              <a:t>to achieve better performances than the designed integer order </a:t>
            </a:r>
            <a:r>
              <a:rPr lang="en-US" sz="1600" dirty="0" smtClean="0">
                <a:solidFill>
                  <a:schemeClr val="tx1"/>
                </a:solidFill>
              </a:rPr>
              <a:t>controllers using </a:t>
            </a:r>
            <a:r>
              <a:rPr lang="en-US" sz="1600" dirty="0">
                <a:solidFill>
                  <a:schemeClr val="tx1"/>
                </a:solidFill>
              </a:rPr>
              <a:t>traditional optimization methods. Stability and feasibility issues are </a:t>
            </a:r>
            <a:r>
              <a:rPr lang="en-US" sz="1600" dirty="0" smtClean="0">
                <a:solidFill>
                  <a:schemeClr val="tx1"/>
                </a:solidFill>
              </a:rPr>
              <a:t>analyzed and </a:t>
            </a:r>
            <a:r>
              <a:rPr lang="en-US" sz="1600" dirty="0">
                <a:solidFill>
                  <a:schemeClr val="tx1"/>
                </a:solidFill>
              </a:rPr>
              <a:t>discussed for the fractional order controllers design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FO disturbance </a:t>
            </a:r>
            <a:r>
              <a:rPr lang="en-US" sz="1600" dirty="0">
                <a:solidFill>
                  <a:schemeClr val="tx1"/>
                </a:solidFill>
              </a:rPr>
              <a:t>observer, </a:t>
            </a:r>
            <a:r>
              <a:rPr lang="en-US" sz="1600" dirty="0" smtClean="0">
                <a:solidFill>
                  <a:schemeClr val="tx1"/>
                </a:solidFill>
              </a:rPr>
              <a:t>FO adaptive feed-forward scheme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FO adaptive </a:t>
            </a:r>
            <a:r>
              <a:rPr lang="en-US" sz="1600" dirty="0">
                <a:solidFill>
                  <a:schemeClr val="tx1"/>
                </a:solidFill>
              </a:rPr>
              <a:t>control and </a:t>
            </a:r>
            <a:r>
              <a:rPr lang="en-US" sz="1600" dirty="0" smtClean="0">
                <a:solidFill>
                  <a:schemeClr val="tx1"/>
                </a:solidFill>
              </a:rPr>
              <a:t>FO periodic adaptive learning </a:t>
            </a:r>
            <a:r>
              <a:rPr lang="en-US" sz="1600" dirty="0">
                <a:solidFill>
                  <a:schemeClr val="tx1"/>
                </a:solidFill>
              </a:rPr>
              <a:t>control for external disturbance compensation are presented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This </a:t>
            </a:r>
            <a:r>
              <a:rPr lang="en-US" sz="1600" dirty="0">
                <a:solidFill>
                  <a:schemeClr val="tx1"/>
                </a:solidFill>
              </a:rPr>
              <a:t>book documents the very first optimization approach of the proposed </a:t>
            </a:r>
            <a:r>
              <a:rPr lang="en-US" sz="1600" dirty="0" smtClean="0">
                <a:solidFill>
                  <a:schemeClr val="tx1"/>
                </a:solidFill>
              </a:rPr>
              <a:t>FO conditional </a:t>
            </a:r>
            <a:r>
              <a:rPr lang="en-US" sz="1600" dirty="0">
                <a:solidFill>
                  <a:schemeClr val="tx1"/>
                </a:solidFill>
              </a:rPr>
              <a:t>integrator for nonlinear system controls. </a:t>
            </a:r>
            <a:r>
              <a:rPr lang="en-US" sz="1600" dirty="0" smtClean="0">
                <a:solidFill>
                  <a:schemeClr val="tx1"/>
                </a:solidFill>
              </a:rPr>
              <a:t>Meanwhile, some </a:t>
            </a:r>
            <a:r>
              <a:rPr lang="en-US" sz="1600" dirty="0">
                <a:solidFill>
                  <a:schemeClr val="tx1"/>
                </a:solidFill>
              </a:rPr>
              <a:t>efforts of the fractional order control on nonlinearities, for example, </a:t>
            </a:r>
            <a:r>
              <a:rPr lang="en-US" sz="1600" dirty="0" smtClean="0">
                <a:solidFill>
                  <a:schemeClr val="tx1"/>
                </a:solidFill>
              </a:rPr>
              <a:t>friction and </a:t>
            </a:r>
            <a:r>
              <a:rPr lang="en-US" sz="1600" dirty="0">
                <a:solidFill>
                  <a:schemeClr val="tx1"/>
                </a:solidFill>
              </a:rPr>
              <a:t>backlash, are presented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Simulation </a:t>
            </a:r>
            <a:r>
              <a:rPr lang="en-US" sz="1600" dirty="0">
                <a:solidFill>
                  <a:schemeClr val="tx1"/>
                </a:solidFill>
              </a:rPr>
              <a:t>illustrations and/or experimental validations are demonstrated for </a:t>
            </a:r>
            <a:r>
              <a:rPr lang="en-US" sz="1600" dirty="0" smtClean="0">
                <a:solidFill>
                  <a:schemeClr val="tx1"/>
                </a:solidFill>
              </a:rPr>
              <a:t>all the </a:t>
            </a:r>
            <a:r>
              <a:rPr lang="en-US" sz="1600" dirty="0">
                <a:solidFill>
                  <a:schemeClr val="tx1"/>
                </a:solidFill>
              </a:rPr>
              <a:t>proposed control schemes and </a:t>
            </a:r>
            <a:r>
              <a:rPr lang="en-US" sz="1600" dirty="0" smtClean="0">
                <a:solidFill>
                  <a:schemeClr val="tx1"/>
                </a:solidFill>
              </a:rPr>
              <a:t>approaches. </a:t>
            </a:r>
            <a:r>
              <a:rPr lang="en-US" sz="1600" dirty="0">
                <a:solidFill>
                  <a:schemeClr val="tx1"/>
                </a:solidFill>
              </a:rPr>
              <a:t>The real </a:t>
            </a:r>
            <a:r>
              <a:rPr lang="en-US" sz="1600" dirty="0" smtClean="0">
                <a:solidFill>
                  <a:schemeClr val="tx1"/>
                </a:solidFill>
              </a:rPr>
              <a:t>applications for FO motion </a:t>
            </a:r>
            <a:r>
              <a:rPr lang="en-US" sz="1600" dirty="0">
                <a:solidFill>
                  <a:schemeClr val="tx1"/>
                </a:solidFill>
              </a:rPr>
              <a:t>controls on unmanned aerial vehicles and </a:t>
            </a:r>
            <a:r>
              <a:rPr lang="en-US" sz="1600" dirty="0" smtClean="0">
                <a:solidFill>
                  <a:schemeClr val="tx1"/>
                </a:solidFill>
              </a:rPr>
              <a:t>hard-disk drives are presented </a:t>
            </a:r>
            <a:r>
              <a:rPr lang="en-US" sz="1600" dirty="0">
                <a:solidFill>
                  <a:schemeClr val="tx1"/>
                </a:solidFill>
              </a:rPr>
              <a:t>in this book.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114" y="990600"/>
            <a:ext cx="7224486" cy="320040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2" descr="http://common.ziffdavisinternet.com/encyclopedia_images/HARDDIS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406140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eston.org/schools/ms/technology/robotics/images/servomo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62387"/>
            <a:ext cx="2181225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3391127"/>
            <a:ext cx="5610205" cy="3000376"/>
            <a:chOff x="647700" y="3391127"/>
            <a:chExt cx="5610205" cy="3000376"/>
          </a:xfrm>
        </p:grpSpPr>
        <p:pic>
          <p:nvPicPr>
            <p:cNvPr id="1028" name="Picture 4" descr="http://www.cguru.info/images/automobil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3391127"/>
              <a:ext cx="4762500" cy="30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009900" y="5986790"/>
              <a:ext cx="324800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Picture from </a:t>
              </a:r>
              <a:r>
                <a:rPr lang="en-US" sz="1100" dirty="0" smtClean="0">
                  <a:hlinkClick r:id="rId6"/>
                </a:rPr>
                <a:t>http</a:t>
              </a:r>
              <a:r>
                <a:rPr lang="en-US" sz="1100" dirty="0">
                  <a:hlinkClick r:id="rId6"/>
                </a:rPr>
                <a:t>://</a:t>
              </a:r>
              <a:r>
                <a:rPr lang="en-US" sz="1100" dirty="0" smtClean="0">
                  <a:hlinkClick r:id="rId6"/>
                </a:rPr>
                <a:t>www.cguru.info/automobile.htm</a:t>
              </a:r>
              <a:r>
                <a:rPr lang="en-US" sz="1100" dirty="0" smtClean="0"/>
                <a:t> </a:t>
              </a:r>
              <a:endParaRPr lang="en-US" sz="1100" dirty="0"/>
            </a:p>
          </p:txBody>
        </p:sp>
      </p:grpSp>
      <p:pic>
        <p:nvPicPr>
          <p:cNvPr id="1030" name="Picture 6" descr="http://img.directindustry.com/images_di/photo-g/quadrotor-vtol-civilian-uav-101651-297348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84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Collection of resources for control tutorial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Control Tutorials for MATLAB and Simulink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ctms.engin.umich.edu/CTMS/index.php?aux=Home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resources for </a:t>
            </a:r>
            <a:r>
              <a:rPr lang="en-US" dirty="0" smtClean="0"/>
              <a:t>fractional calculus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Fractional </a:t>
            </a:r>
            <a:r>
              <a:rPr lang="en-US" dirty="0"/>
              <a:t>Calculus Day @ </a:t>
            </a:r>
            <a:r>
              <a:rPr lang="en-US" dirty="0" err="1" smtClean="0"/>
              <a:t>UCMerced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://mechatronics.ucmerced.edu/node/68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Applied </a:t>
            </a:r>
            <a:r>
              <a:rPr lang="en-US" dirty="0"/>
              <a:t>Fractional Calculus (AFC) @ </a:t>
            </a:r>
            <a:r>
              <a:rPr lang="en-US" dirty="0" err="1"/>
              <a:t>UCMerced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mechatronics.ucmerced.edu/research/applied-fractional-calculus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Applied </a:t>
            </a:r>
            <a:r>
              <a:rPr lang="en-US" dirty="0"/>
              <a:t>Fractional Calculus (AFC) @ </a:t>
            </a:r>
            <a:r>
              <a:rPr lang="en-US" dirty="0" smtClean="0"/>
              <a:t>USU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://mechatronics.ece.usu.edu/foc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fractional calculus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smtClean="0"/>
              <a:t>/26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1459</Words>
  <Application>Microsoft Office PowerPoint</Application>
  <PresentationFormat>On-screen Show (4:3)</PresentationFormat>
  <Paragraphs>258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Fractional Order Motion Controls: How Motion/Process Control Can Benefit from using Fractional Calculus?</vt:lpstr>
      <vt:lpstr>A Tutorial on Fractional Order Motion Control</vt:lpstr>
      <vt:lpstr>A Tutorial on Fractional Order Motion Control</vt:lpstr>
      <vt:lpstr>Overview of the book</vt:lpstr>
      <vt:lpstr>Scope of the book</vt:lpstr>
      <vt:lpstr>Contribution of this monograph</vt:lpstr>
      <vt:lpstr>Applications</vt:lpstr>
      <vt:lpstr>Introduction to controls</vt:lpstr>
      <vt:lpstr>Fundamentals of fractional calculus</vt:lpstr>
      <vt:lpstr>Fundamentals of fractional calculus</vt:lpstr>
      <vt:lpstr>Fundamentals of fractional calculus</vt:lpstr>
      <vt:lpstr>Fundamentals of fractional calculus</vt:lpstr>
      <vt:lpstr>Fundamentals of fractional calculus</vt:lpstr>
      <vt:lpstr>Fundamentals of fractional calculus</vt:lpstr>
      <vt:lpstr>Fundamentals of fractional calculus</vt:lpstr>
      <vt:lpstr>Fundamentals of fractional calculus</vt:lpstr>
      <vt:lpstr>The power of fractional calculus</vt:lpstr>
      <vt:lpstr>Fundamentals of fractional calculus</vt:lpstr>
      <vt:lpstr>Introduction to Fractional Order Controls</vt:lpstr>
      <vt:lpstr>Fundamentals of fractional order controls</vt:lpstr>
      <vt:lpstr>Fundamentals of fractional order controls</vt:lpstr>
      <vt:lpstr>TID Controller</vt:lpstr>
      <vt:lpstr>TID Controller</vt:lpstr>
      <vt:lpstr>CRONE controller</vt:lpstr>
      <vt:lpstr>PI^λ D^μ  Controller</vt:lpstr>
      <vt:lpstr>FO Lead-lag compensator</vt:lpstr>
      <vt:lpstr>The end of session 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</dc:creator>
  <cp:lastModifiedBy>yqchen</cp:lastModifiedBy>
  <cp:revision>132</cp:revision>
  <dcterms:created xsi:type="dcterms:W3CDTF">2006-08-16T00:00:00Z</dcterms:created>
  <dcterms:modified xsi:type="dcterms:W3CDTF">2014-08-23T10:46:08Z</dcterms:modified>
</cp:coreProperties>
</file>