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3" r:id="rId6"/>
    <p:sldId id="264" r:id="rId7"/>
    <p:sldId id="265" r:id="rId8"/>
    <p:sldId id="260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7" r:id="rId19"/>
    <p:sldId id="278" r:id="rId20"/>
    <p:sldId id="281" r:id="rId21"/>
    <p:sldId id="280" r:id="rId22"/>
    <p:sldId id="284" r:id="rId23"/>
    <p:sldId id="279" r:id="rId24"/>
    <p:sldId id="282" r:id="rId25"/>
    <p:sldId id="285" r:id="rId26"/>
    <p:sldId id="286" r:id="rId27"/>
    <p:sldId id="287" r:id="rId28"/>
    <p:sldId id="288" r:id="rId29"/>
    <p:sldId id="290" r:id="rId30"/>
    <p:sldId id="291" r:id="rId31"/>
    <p:sldId id="292" r:id="rId32"/>
    <p:sldId id="293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518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4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4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4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9B723-1B7B-4469-96B7-52ECA503BDEE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634982-A110-4CBE-BCF1-1B560FDCE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37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34982-A110-4CBE-BCF1-1B560FDCEA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31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E2529-A6C2-4F0D-B9AB-365156DB48C6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E2529-A6C2-4F0D-B9AB-365156DB48C6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E2529-A6C2-4F0D-B9AB-365156DB48C6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E2529-A6C2-4F0D-B9AB-365156DB48C6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Continuous time random walk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C05DA3-64FB-4CB0-8B4B-A18091FEAF1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Continuous time random walk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C05DA3-64FB-4CB0-8B4B-A18091FEAF1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E2529-A6C2-4F0D-B9AB-365156DB48C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E2529-A6C2-4F0D-B9AB-365156DB48C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E2529-A6C2-4F0D-B9AB-365156DB48C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E2529-A6C2-4F0D-B9AB-365156DB48C6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E2529-A6C2-4F0D-B9AB-365156DB48C6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E2529-A6C2-4F0D-B9AB-365156DB48C6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E2529-A6C2-4F0D-B9AB-365156DB48C6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E2529-A6C2-4F0D-B9AB-365156DB48C6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7.bin"/><Relationship Id="rId12" Type="http://schemas.openxmlformats.org/officeDocument/2006/relationships/image" Target="../media/image3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png"/><Relationship Id="rId11" Type="http://schemas.openxmlformats.org/officeDocument/2006/relationships/oleObject" Target="../embeddings/oleObject9.bin"/><Relationship Id="rId5" Type="http://schemas.openxmlformats.org/officeDocument/2006/relationships/image" Target="../media/image34.wmf"/><Relationship Id="rId10" Type="http://schemas.openxmlformats.org/officeDocument/2006/relationships/image" Target="../media/image36.wmf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8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TBJSoFRVxIGPZM&amp;tbnid=DI_q20Ocpg8CxM:&amp;ved=0CAUQjRw&amp;url=http%3A%2F%2Fwww.sciencedirect.com%2Fscience%2Farticle%2Fpii%2FS0933365711001175&amp;ei=jgy4UaWfGYO09gS054C4Cg&amp;bvm=bv.47810305,d.dmQ&amp;psig=AFQjCNFOOCYkE-1UdIXNezQkomMPo_hfew&amp;ust=1371102663326318" TargetMode="External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image" Target="../media/image6.e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2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21.wmf"/><Relationship Id="rId4" Type="http://schemas.openxmlformats.org/officeDocument/2006/relationships/image" Target="../media/image41.emf"/><Relationship Id="rId9" Type="http://schemas.openxmlformats.org/officeDocument/2006/relationships/oleObject" Target="../embeddings/oleObject1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png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frm=1&amp;source=images&amp;cd=&amp;cad=rja&amp;docid=EsISrhu-lNiOCM&amp;tbnid=2JqMvw-Wotv4aM:&amp;ved=0CAUQjRw&amp;url=http%3A%2F%2Fme.queensu.ca%2FPeople%2FDeluzio%2FGait.html&amp;ei=cf63UeDiFYfE9gTwiIHwDg&amp;bvm=bv.47810305,d.eWU&amp;psig=AFQjCNFPa0gmGQ3YuEKAyE_fI6uMaI_Huw&amp;ust=1371099084365915" TargetMode="External"/><Relationship Id="rId3" Type="http://schemas.openxmlformats.org/officeDocument/2006/relationships/image" Target="../media/image15.jpeg"/><Relationship Id="rId7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&amp;esrc=s&amp;frm=1&amp;source=images&amp;cd=&amp;cad=rja&amp;docid=YXxFapR5JN6VsM&amp;tbnid=_JRfwGtq95M-rM:&amp;ved=0CAUQjRw&amp;url=http%3A%2F%2Fwww.sciencedirect.com%2Fscience%2Farticle%2Fpii%2FS0167945705000072&amp;ei=-_23UdiwK47s9ASP7oHwAg&amp;bvm=bv.47810305,d.eWU&amp;psig=AFQjCNHmZVxQ1Bz_ZY1tmUpoGDudA3TSAQ&amp;ust=1371098966914739" TargetMode="External"/><Relationship Id="rId5" Type="http://schemas.openxmlformats.org/officeDocument/2006/relationships/image" Target="../media/image16.jpeg"/><Relationship Id="rId4" Type="http://schemas.openxmlformats.org/officeDocument/2006/relationships/hyperlink" Target="http://www.google.com/url?sa=i&amp;rct=j&amp;q=&amp;esrc=s&amp;frm=1&amp;source=images&amp;cd=&amp;cad=rja&amp;docid=pvMLuADVXbbxKM&amp;tbnid=A4I3dQiiriKTdM:&amp;ved=0CAUQjRw&amp;url=http%3A%2F%2Fwww.sciencedirect.com%2Fscience%2Farticle%2Fpii%2FS1750946712001183&amp;ei=Xv23Uf_7FYW49QTkpoDgDw&amp;bvm=bv.47810305,d.eWU&amp;psig=AFQjCNFWL4hxGO54msF-s-Yn6qL0j0_k_g&amp;ust=1371098717083079" TargetMode="External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22.w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4.png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wmf"/><Relationship Id="rId11" Type="http://schemas.openxmlformats.org/officeDocument/2006/relationships/image" Target="../media/image21.wmf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3.bin"/><Relationship Id="rId4" Type="http://schemas.openxmlformats.org/officeDocument/2006/relationships/image" Target="../media/image23.png"/><Relationship Id="rId9" Type="http://schemas.openxmlformats.org/officeDocument/2006/relationships/image" Target="../media/image20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holarpedia.org/w/images/8/8e/Figure1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hyperlink" Target="http://www.scholarpedia.org/w/images/b/bb/Beggs_avalanche_movie.gif" TargetMode="Externa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470025"/>
          </a:xfrm>
        </p:spPr>
        <p:txBody>
          <a:bodyPr/>
          <a:lstStyle/>
          <a:p>
            <a:r>
              <a:rPr lang="en-US" dirty="0" smtClean="0"/>
              <a:t>Scaling Laws in Cognitive Science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3600"/>
            <a:ext cx="6400800" cy="41148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Christopher Kello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Cognitive and Information Sciences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Thanks to NSF, DARPA,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and the Keck Foundation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4" descr="https://ucmshare.ucmerced.edu/docushare/dsweb/Get/Document-135057/2006+-+2007+UC+Merced+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0919" y="3586036"/>
            <a:ext cx="3362064" cy="7418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69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Intrinsic Fluctuations in Speech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200400"/>
            <a:ext cx="347980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304801" y="1295400"/>
            <a:ext cx="4648199" cy="3131907"/>
            <a:chOff x="304801" y="1523999"/>
            <a:chExt cx="4648199" cy="3131907"/>
          </a:xfrm>
        </p:grpSpPr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262" y="1523999"/>
              <a:ext cx="4122738" cy="2652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295400" y="3581400"/>
              <a:ext cx="6096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99536" y="4194241"/>
              <a:ext cx="7841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Log f</a:t>
              </a:r>
              <a:endParaRPr lang="en-US" sz="2400" dirty="0"/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-22211" y="2619522"/>
              <a:ext cx="11156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Log S(f)</a:t>
              </a:r>
              <a:endParaRPr lang="en-US" sz="2400" dirty="0"/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910306"/>
            <a:ext cx="3919936" cy="410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868203" y="5420380"/>
            <a:ext cx="1643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S(f) ~ 1/f</a:t>
            </a:r>
            <a:r>
              <a:rPr lang="el-GR" sz="2800" i="1" baseline="30000" dirty="0" smtClean="0">
                <a:latin typeface="Times New Roman" pitchFamily="18" charset="0"/>
                <a:cs typeface="Times New Roman" pitchFamily="18" charset="0"/>
              </a:rPr>
              <a:t>α</a:t>
            </a:r>
            <a:endParaRPr lang="en-US" sz="2800" i="1" baseline="30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45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Scaling Laws in Brain and Behavior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8001000" cy="5105400"/>
          </a:xfrm>
        </p:spPr>
        <p:txBody>
          <a:bodyPr/>
          <a:lstStyle/>
          <a:p>
            <a:r>
              <a:rPr lang="en-US" dirty="0" smtClean="0"/>
              <a:t>How can we model and simulate the </a:t>
            </a:r>
            <a:r>
              <a:rPr lang="en-US" i="1" dirty="0" smtClean="0">
                <a:solidFill>
                  <a:srgbClr val="FF0000"/>
                </a:solidFill>
              </a:rPr>
              <a:t>pervasiveness </a:t>
            </a:r>
            <a:r>
              <a:rPr lang="en-US" dirty="0" smtClean="0"/>
              <a:t>of these scaling laws?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Clustering in spike trains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Burst distributions in local field potentials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Fluctuations in repeated measures of behavior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36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9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Critical Branching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4645" y="1171188"/>
            <a:ext cx="8762261" cy="5406501"/>
          </a:xfrm>
        </p:spPr>
        <p:txBody>
          <a:bodyPr>
            <a:normAutofit/>
          </a:bodyPr>
          <a:lstStyle/>
          <a:p>
            <a:r>
              <a:rPr lang="en-US" dirty="0" smtClean="0"/>
              <a:t>Critical branching is a critical point between </a:t>
            </a:r>
            <a:r>
              <a:rPr lang="en-US" i="1" dirty="0" smtClean="0">
                <a:solidFill>
                  <a:srgbClr val="FF0000"/>
                </a:solidFill>
              </a:rPr>
              <a:t>damped </a:t>
            </a:r>
            <a:r>
              <a:rPr lang="en-US" dirty="0" smtClean="0"/>
              <a:t>and </a:t>
            </a:r>
            <a:r>
              <a:rPr lang="en-US" i="1" dirty="0" smtClean="0">
                <a:solidFill>
                  <a:srgbClr val="FF0000"/>
                </a:solidFill>
              </a:rPr>
              <a:t>runaway </a:t>
            </a:r>
            <a:r>
              <a:rPr lang="en-US" dirty="0" smtClean="0"/>
              <a:t>spike propagation</a:t>
            </a:r>
          </a:p>
        </p:txBody>
      </p:sp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0464821"/>
              </p:ext>
            </p:extLst>
          </p:nvPr>
        </p:nvGraphicFramePr>
        <p:xfrm>
          <a:off x="3200400" y="5638800"/>
          <a:ext cx="2945956" cy="735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2" name="Equation" r:id="rId4" imgW="1218960" imgH="304560" progId="Equation.3">
                  <p:embed/>
                </p:oleObj>
              </mc:Choice>
              <mc:Fallback>
                <p:oleObj name="Equation" r:id="rId4" imgW="1218960" imgH="304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5638800"/>
                        <a:ext cx="2945956" cy="73502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341832" y="2544335"/>
            <a:ext cx="8306780" cy="2865865"/>
            <a:chOff x="341832" y="3613762"/>
            <a:chExt cx="8306780" cy="2865865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22302" y="3964599"/>
              <a:ext cx="7426310" cy="2000366"/>
            </a:xfrm>
            <a:prstGeom prst="rect">
              <a:avLst/>
            </a:prstGeom>
            <a:noFill/>
            <a:ln w="34925" cap="rnd" algn="ctr">
              <a:noFill/>
              <a:miter lim="800000"/>
              <a:headEnd/>
              <a:tailEnd/>
            </a:ln>
          </p:spPr>
        </p:pic>
        <p:graphicFrame>
          <p:nvGraphicFramePr>
            <p:cNvPr id="10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49197345"/>
                </p:ext>
              </p:extLst>
            </p:nvPr>
          </p:nvGraphicFramePr>
          <p:xfrm>
            <a:off x="1897941" y="3626462"/>
            <a:ext cx="1165905" cy="5498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03" name="Equation" r:id="rId7" imgW="482400" imgH="228600" progId="Equation.3">
                    <p:embed/>
                  </p:oleObj>
                </mc:Choice>
                <mc:Fallback>
                  <p:oleObj name="Equation" r:id="rId7" imgW="4824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97941" y="3626462"/>
                          <a:ext cx="1165905" cy="549808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69043575"/>
                </p:ext>
              </p:extLst>
            </p:nvPr>
          </p:nvGraphicFramePr>
          <p:xfrm>
            <a:off x="4478605" y="3626462"/>
            <a:ext cx="980687" cy="5498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04" name="Equation" r:id="rId9" imgW="406080" imgH="228600" progId="Equation.3">
                    <p:embed/>
                  </p:oleObj>
                </mc:Choice>
                <mc:Fallback>
                  <p:oleObj name="Equation" r:id="rId9" imgW="4060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78605" y="3626462"/>
                          <a:ext cx="980687" cy="549808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30245603"/>
                </p:ext>
              </p:extLst>
            </p:nvPr>
          </p:nvGraphicFramePr>
          <p:xfrm>
            <a:off x="6810535" y="3613762"/>
            <a:ext cx="1378420" cy="5810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05" name="Equation" r:id="rId11" imgW="571320" imgH="241200" progId="Equation.3">
                    <p:embed/>
                  </p:oleObj>
                </mc:Choice>
                <mc:Fallback>
                  <p:oleObj name="Equation" r:id="rId11" imgW="57132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10535" y="3613762"/>
                          <a:ext cx="1378420" cy="581003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TextBox 2"/>
            <p:cNvSpPr txBox="1"/>
            <p:nvPr/>
          </p:nvSpPr>
          <p:spPr>
            <a:xfrm>
              <a:off x="1803162" y="5956407"/>
              <a:ext cx="65322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 smtClean="0">
                  <a:solidFill>
                    <a:srgbClr val="FF0000"/>
                  </a:solidFill>
                </a:rPr>
                <a:t>Damped				    Runaway</a:t>
              </a:r>
              <a:endParaRPr lang="en-US" sz="2800" i="1" dirty="0">
                <a:solidFill>
                  <a:srgbClr val="FF0000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41832" y="4435266"/>
              <a:ext cx="782587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i="1" dirty="0" smtClean="0">
                  <a:latin typeface="Times New Roman" pitchFamily="18" charset="0"/>
                  <a:cs typeface="Times New Roman" pitchFamily="18" charset="0"/>
                </a:rPr>
                <a:t>pre</a:t>
              </a:r>
              <a:br>
                <a:rPr lang="en-US" sz="2800" i="1" dirty="0" smtClean="0">
                  <a:latin typeface="Times New Roman" pitchFamily="18" charset="0"/>
                  <a:cs typeface="Times New Roman" pitchFamily="18" charset="0"/>
                </a:rPr>
              </a:br>
              <a:endParaRPr lang="en-US" sz="2800" i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800" i="1" dirty="0" smtClean="0">
                  <a:latin typeface="Times New Roman" pitchFamily="18" charset="0"/>
                  <a:cs typeface="Times New Roman" pitchFamily="18" charset="0"/>
                </a:rPr>
                <a:t>post</a:t>
              </a:r>
              <a:endParaRPr lang="en-US" sz="28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733125" y="4964782"/>
              <a:ext cx="0" cy="4361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826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228600"/>
            <a:ext cx="91440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Spiking Network Model</a:t>
            </a:r>
            <a:endParaRPr lang="en-US" dirty="0"/>
          </a:p>
        </p:txBody>
      </p:sp>
      <p:pic>
        <p:nvPicPr>
          <p:cNvPr id="15" name="Picture 1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1"/>
          <a:stretch/>
        </p:blipFill>
        <p:spPr bwMode="auto">
          <a:xfrm>
            <a:off x="3699546" y="1463082"/>
            <a:ext cx="3271550" cy="471183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6988900" y="2895600"/>
            <a:ext cx="131690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Leaky</a:t>
            </a:r>
          </a:p>
          <a:p>
            <a:pPr algn="ctr"/>
            <a:r>
              <a:rPr lang="en-US" sz="2400" dirty="0" smtClean="0"/>
              <a:t>Integrate</a:t>
            </a:r>
          </a:p>
          <a:p>
            <a:pPr algn="ctr"/>
            <a:r>
              <a:rPr lang="en-US" sz="2400" dirty="0" smtClean="0"/>
              <a:t>&amp;</a:t>
            </a:r>
          </a:p>
          <a:p>
            <a:pPr algn="ctr"/>
            <a:r>
              <a:rPr lang="en-US" sz="2400" dirty="0" smtClean="0"/>
              <a:t>Fire</a:t>
            </a:r>
          </a:p>
          <a:p>
            <a:pPr algn="ctr"/>
            <a:r>
              <a:rPr lang="en-US" sz="2400" dirty="0" smtClean="0"/>
              <a:t>Neuron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34691" y="1062972"/>
            <a:ext cx="2162780" cy="5583554"/>
            <a:chOff x="334691" y="1062972"/>
            <a:chExt cx="2162780" cy="5583554"/>
          </a:xfrm>
        </p:grpSpPr>
        <p:grpSp>
          <p:nvGrpSpPr>
            <p:cNvPr id="13" name="Group 12"/>
            <p:cNvGrpSpPr/>
            <p:nvPr/>
          </p:nvGrpSpPr>
          <p:grpSpPr>
            <a:xfrm rot="16200000">
              <a:off x="-1276341" y="2872714"/>
              <a:ext cx="5583554" cy="1964070"/>
              <a:chOff x="710198" y="1371600"/>
              <a:chExt cx="7151509" cy="2743200"/>
            </a:xfrm>
          </p:grpSpPr>
          <p:pic>
            <p:nvPicPr>
              <p:cNvPr id="7170" name="Picture 2" descr="http://origin-ars.els-cdn.com/content/image/1-s2.0-S0933365711001175-gr4.jpg">
                <a:hlinkClick r:id="rId3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4" r="7206"/>
              <a:stretch/>
            </p:blipFill>
            <p:spPr bwMode="auto">
              <a:xfrm>
                <a:off x="1222664" y="1371600"/>
                <a:ext cx="6161518" cy="2743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 rot="5400000">
                <a:off x="256476" y="2542647"/>
                <a:ext cx="1419912" cy="5124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Lucida Sans Unicode" pitchFamily="34" charset="0"/>
                    <a:cs typeface="Lucida Sans Unicode" pitchFamily="34" charset="0"/>
                  </a:rPr>
                  <a:t>Source</a:t>
                </a:r>
                <a:endParaRPr lang="en-US" sz="2000" dirty="0">
                  <a:latin typeface="Lucida Sans Unicode" pitchFamily="34" charset="0"/>
                  <a:cs typeface="Lucida Sans Unicode" pitchFamily="34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 rot="5400000">
                <a:off x="7112691" y="2510616"/>
                <a:ext cx="985564" cy="5124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Lucida Sans Unicode" pitchFamily="34" charset="0"/>
                    <a:cs typeface="Lucida Sans Unicode" pitchFamily="34" charset="0"/>
                  </a:rPr>
                  <a:t>Sink</a:t>
                </a:r>
                <a:endParaRPr lang="en-US" sz="2000" dirty="0">
                  <a:latin typeface="Lucida Sans Unicode" pitchFamily="34" charset="0"/>
                  <a:cs typeface="Lucida Sans Unicode" pitchFamily="34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867400" y="1371600"/>
                <a:ext cx="10668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 rot="16200000">
              <a:off x="-323565" y="3858656"/>
              <a:ext cx="171662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Lucida Sans Unicode" pitchFamily="34" charset="0"/>
                  <a:cs typeface="Lucida Sans Unicode" pitchFamily="34" charset="0"/>
                </a:rPr>
                <a:t>Reservoir</a:t>
              </a:r>
              <a:endParaRPr lang="en-US" sz="2000" dirty="0">
                <a:latin typeface="Lucida Sans Unicode" pitchFamily="34" charset="0"/>
                <a:cs typeface="Lucida Sans Unicode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231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228600"/>
            <a:ext cx="91440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Critical Branching Algorithm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372" y="1216441"/>
            <a:ext cx="6380028" cy="526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284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829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Critical Branching Tuning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85" y="1086421"/>
            <a:ext cx="7007878" cy="56476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614797" y="1060783"/>
            <a:ext cx="4341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Tuning </a:t>
            </a:r>
            <a:r>
              <a:rPr lang="en-US" sz="2400" b="1" i="1" dirty="0" smtClean="0"/>
              <a:t>ON</a:t>
            </a:r>
            <a:r>
              <a:rPr lang="en-US" sz="2400" i="1" dirty="0" smtClean="0"/>
              <a:t>		Tuning </a:t>
            </a:r>
            <a:r>
              <a:rPr lang="en-US" sz="2400" b="1" i="1" dirty="0" smtClean="0"/>
              <a:t>OFF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183112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829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Spike Trains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89"/>
          <a:stretch/>
        </p:blipFill>
        <p:spPr bwMode="auto">
          <a:xfrm>
            <a:off x="657503" y="1600200"/>
            <a:ext cx="7743009" cy="38241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684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829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Allan Factor Results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6" y="977603"/>
            <a:ext cx="6054532" cy="52010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8691942"/>
              </p:ext>
            </p:extLst>
          </p:nvPr>
        </p:nvGraphicFramePr>
        <p:xfrm>
          <a:off x="6369453" y="2150531"/>
          <a:ext cx="677862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6" name="Equation" r:id="rId5" imgW="393480" imgH="228600" progId="Equation.3">
                  <p:embed/>
                </p:oleObj>
              </mc:Choice>
              <mc:Fallback>
                <p:oleObj name="Equation" r:id="rId5" imgW="393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9453" y="2150531"/>
                        <a:ext cx="677862" cy="403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Left Brace 7"/>
          <p:cNvSpPr/>
          <p:nvPr/>
        </p:nvSpPr>
        <p:spPr>
          <a:xfrm rot="5400000">
            <a:off x="6562147" y="2185747"/>
            <a:ext cx="195641" cy="931662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rgbClr val="0000FF"/>
                </a:solidFill>
              </a:ln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5095169"/>
              </p:ext>
            </p:extLst>
          </p:nvPr>
        </p:nvGraphicFramePr>
        <p:xfrm>
          <a:off x="5777310" y="3490390"/>
          <a:ext cx="2974975" cy="94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7" name="Equation" r:id="rId7" imgW="1726451" imgH="533169" progId="Equation.3">
                  <p:embed/>
                </p:oleObj>
              </mc:Choice>
              <mc:Fallback>
                <p:oleObj name="Equation" r:id="rId7" imgW="1726451" imgH="53316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7310" y="3490390"/>
                        <a:ext cx="2974975" cy="941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8057435"/>
              </p:ext>
            </p:extLst>
          </p:nvPr>
        </p:nvGraphicFramePr>
        <p:xfrm>
          <a:off x="7241213" y="2150531"/>
          <a:ext cx="830262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8" name="Equation" r:id="rId9" imgW="482400" imgH="228600" progId="Equation.3">
                  <p:embed/>
                </p:oleObj>
              </mc:Choice>
              <mc:Fallback>
                <p:oleObj name="Equation" r:id="rId9" imgW="482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1213" y="2150531"/>
                        <a:ext cx="830262" cy="40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Left Brace 10"/>
          <p:cNvSpPr/>
          <p:nvPr/>
        </p:nvSpPr>
        <p:spPr>
          <a:xfrm rot="5400000">
            <a:off x="7541296" y="2185745"/>
            <a:ext cx="195641" cy="931662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rgbClr val="0000FF"/>
                </a:solidFill>
              </a:ln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2940880"/>
              </p:ext>
            </p:extLst>
          </p:nvPr>
        </p:nvGraphicFramePr>
        <p:xfrm>
          <a:off x="6702797" y="4837246"/>
          <a:ext cx="105092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9" name="Equation" r:id="rId11" imgW="609480" imgH="215640" progId="Equation.3">
                  <p:embed/>
                </p:oleObj>
              </mc:Choice>
              <mc:Fallback>
                <p:oleObj name="Equation" r:id="rId11" imgW="6094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2797" y="4837246"/>
                        <a:ext cx="1050925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66" t="36369" r="1200" b="59616"/>
          <a:stretch/>
        </p:blipFill>
        <p:spPr bwMode="auto">
          <a:xfrm>
            <a:off x="6073765" y="2768834"/>
            <a:ext cx="2523557" cy="35892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066800" y="1600200"/>
            <a:ext cx="1905000" cy="953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3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829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Neuronal </a:t>
            </a:r>
            <a:r>
              <a:rPr lang="en-US" dirty="0" smtClean="0"/>
              <a:t>Bursts</a:t>
            </a:r>
            <a:endParaRPr lang="en-US" dirty="0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69421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59" y="1023854"/>
            <a:ext cx="7075059" cy="5359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2438400" y="1676400"/>
            <a:ext cx="2057400" cy="953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6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829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Neuronal Avalanche Results</a:t>
            </a:r>
            <a:endParaRPr lang="en-US" dirty="0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69421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31" y="1047554"/>
            <a:ext cx="6839663" cy="53361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4724400" y="1524000"/>
            <a:ext cx="23622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and Disclaimer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26"/>
          <a:stretch/>
        </p:blipFill>
        <p:spPr bwMode="auto">
          <a:xfrm>
            <a:off x="458242" y="4953000"/>
            <a:ext cx="838095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eader Graph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898144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4600" y="1828800"/>
            <a:ext cx="4396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</a:rPr>
              <a:t>Cognitive Mechanics…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4343400"/>
            <a:ext cx="5556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</a:rPr>
              <a:t>Fractional Order Mechanics?</a:t>
            </a: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15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829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Simple Response Series</a:t>
            </a:r>
            <a:endParaRPr lang="en-US" dirty="0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69421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41567"/>
            <a:ext cx="8915400" cy="42037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751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829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1/f Noise in Simple Responses</a:t>
            </a:r>
            <a:endParaRPr lang="en-US" dirty="0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69421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839200" cy="411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557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9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Memory Capacity of Spike Dynamics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028017" y="1108985"/>
            <a:ext cx="7056303" cy="5462731"/>
            <a:chOff x="2130425" y="1502092"/>
            <a:chExt cx="4883150" cy="3853815"/>
          </a:xfrm>
        </p:grpSpPr>
        <p:pic>
          <p:nvPicPr>
            <p:cNvPr id="6" name="Picture 5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25" y="1502092"/>
              <a:ext cx="4883150" cy="3853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8128" y="1527730"/>
              <a:ext cx="2366010" cy="186753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4865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Critical Branching and FC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80010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The critical branching algorithm produces </a:t>
            </a:r>
            <a:r>
              <a:rPr lang="en-US" i="1" dirty="0" smtClean="0">
                <a:solidFill>
                  <a:srgbClr val="FF0000"/>
                </a:solidFill>
              </a:rPr>
              <a:t>pervasive </a:t>
            </a:r>
            <a:r>
              <a:rPr lang="en-US" dirty="0" smtClean="0"/>
              <a:t>scaling laws in its activity.  </a:t>
            </a:r>
            <a:br>
              <a:rPr lang="en-US" dirty="0" smtClean="0"/>
            </a:br>
            <a:r>
              <a:rPr lang="en-US" dirty="0" smtClean="0"/>
              <a:t>		</a:t>
            </a:r>
          </a:p>
          <a:p>
            <a:pPr marL="0" indent="0" algn="ctr">
              <a:buNone/>
            </a:pPr>
            <a:r>
              <a:rPr lang="en-US" u="sng" dirty="0" smtClean="0"/>
              <a:t>FC might serve to</a:t>
            </a:r>
            <a:r>
              <a:rPr lang="en-US" dirty="0" smtClean="0"/>
              <a:t>: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Analyze and better understand the algorithm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Formalize the capacity for spike computation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Refine and optimize the algorithm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12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>
              <a:spcBef>
                <a:spcPts val="1500"/>
              </a:spcBef>
            </a:pPr>
            <a:r>
              <a:rPr lang="en-US" dirty="0"/>
              <a:t>Lévy-like </a:t>
            </a:r>
            <a:r>
              <a:rPr lang="en-US" dirty="0" smtClean="0"/>
              <a:t>Foraging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304800" y="1140014"/>
            <a:ext cx="2995246" cy="3276600"/>
            <a:chOff x="304800" y="1140014"/>
            <a:chExt cx="2995246" cy="3276600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221"/>
            <a:stretch/>
          </p:blipFill>
          <p:spPr bwMode="auto">
            <a:xfrm>
              <a:off x="304800" y="1140014"/>
              <a:ext cx="2995246" cy="327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381000" y="1167788"/>
                  <a:ext cx="1146339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𝑙</m:t>
                            </m:r>
                          </m:e>
                        </m:d>
                        <m:r>
                          <a:rPr lang="en-US" b="0" i="1" smtClean="0">
                            <a:latin typeface="Cambria Math"/>
                          </a:rPr>
                          <m:t>~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 smtClean="0">
                                <a:latin typeface="Cambria Math"/>
                              </a:rPr>
                              <m:t>𝑙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" y="1167788"/>
                  <a:ext cx="1146339" cy="36933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370568" y="1524000"/>
                  <a:ext cx="1229632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/>
                          </a:rPr>
                          <m:t>1&lt;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𝜇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&lt;3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568" y="1524000"/>
                  <a:ext cx="1229632" cy="36933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32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/>
          <p:cNvGrpSpPr/>
          <p:nvPr/>
        </p:nvGrpSpPr>
        <p:grpSpPr>
          <a:xfrm>
            <a:off x="2793024" y="2133600"/>
            <a:ext cx="2998176" cy="4501689"/>
            <a:chOff x="2793024" y="2133600"/>
            <a:chExt cx="2998176" cy="4501689"/>
          </a:xfrm>
        </p:grpSpPr>
        <p:sp>
          <p:nvSpPr>
            <p:cNvPr id="11" name="TextBox 10"/>
            <p:cNvSpPr txBox="1"/>
            <p:nvPr/>
          </p:nvSpPr>
          <p:spPr>
            <a:xfrm>
              <a:off x="3256475" y="6173624"/>
              <a:ext cx="22468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u="sng" dirty="0" smtClean="0"/>
                <a:t>Animal Foraging</a:t>
              </a:r>
              <a:endParaRPr lang="en-US" sz="2400" b="1" u="sng" dirty="0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2793024" y="2133600"/>
              <a:ext cx="2998176" cy="4038600"/>
              <a:chOff x="2793024" y="2133600"/>
              <a:chExt cx="2998176" cy="4038600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2793024" y="2133600"/>
                <a:ext cx="2998176" cy="4038600"/>
                <a:chOff x="2793024" y="2438400"/>
                <a:chExt cx="2998176" cy="4038600"/>
              </a:xfrm>
            </p:grpSpPr>
            <p:pic>
              <p:nvPicPr>
                <p:cNvPr id="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587" r="34602"/>
                <a:stretch/>
              </p:blipFill>
              <p:spPr bwMode="auto">
                <a:xfrm>
                  <a:off x="2793024" y="3200400"/>
                  <a:ext cx="2998176" cy="3276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0" name="TextBox 9"/>
                    <p:cNvSpPr txBox="1"/>
                    <p:nvPr/>
                  </p:nvSpPr>
                  <p:spPr>
                    <a:xfrm>
                      <a:off x="3425785" y="2438400"/>
                      <a:ext cx="1908215" cy="36933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b="0" i="1" smtClean="0">
                                <a:latin typeface="Cambria Math"/>
                              </a:rPr>
                              <m:t>~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/>
                                      </a:rPr>
                                      <m:t>+1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𝜇</m:t>
                                </m:r>
                              </m:sup>
                            </m:sSup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>
                <p:sp>
                  <p:nvSpPr>
                    <p:cNvPr id="10" name="TextBox 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425785" y="2438400"/>
                      <a:ext cx="1908215" cy="369332"/>
                    </a:xfrm>
                    <a:prstGeom prst="rect">
                      <a:avLst/>
                    </a:prstGeom>
                    <a:blipFill rotWithShape="1"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5" name="TextBox 14"/>
                    <p:cNvSpPr txBox="1"/>
                    <p:nvPr/>
                  </p:nvSpPr>
                  <p:spPr>
                    <a:xfrm>
                      <a:off x="3962400" y="2851447"/>
                      <a:ext cx="766364" cy="36933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 ~ 2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>
                <p:sp>
                  <p:nvSpPr>
                    <p:cNvPr id="15" name="TextBox 1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962400" y="2851447"/>
                      <a:ext cx="766364" cy="369332"/>
                    </a:xfrm>
                    <a:prstGeom prst="rect">
                      <a:avLst/>
                    </a:prstGeom>
                    <a:blipFill rotWithShape="1">
                      <a:blip r:embed="rId6"/>
                      <a:stretch>
                        <a:fillRect b="-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9" name="Rectangle 18"/>
              <p:cNvSpPr/>
              <p:nvPr/>
            </p:nvSpPr>
            <p:spPr>
              <a:xfrm>
                <a:off x="2793024" y="2915979"/>
                <a:ext cx="178776" cy="2082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5943600" y="2133600"/>
            <a:ext cx="3111988" cy="4500265"/>
            <a:chOff x="5943600" y="2133600"/>
            <a:chExt cx="3111988" cy="4500265"/>
          </a:xfrm>
        </p:grpSpPr>
        <p:sp>
          <p:nvSpPr>
            <p:cNvPr id="21" name="TextBox 20"/>
            <p:cNvSpPr txBox="1"/>
            <p:nvPr/>
          </p:nvSpPr>
          <p:spPr>
            <a:xfrm>
              <a:off x="6402713" y="6172200"/>
              <a:ext cx="24389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u="sng" dirty="0" smtClean="0"/>
                <a:t>Memory Foraging</a:t>
              </a:r>
              <a:endParaRPr lang="en-US" sz="2400" b="1" u="sng" dirty="0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5943600" y="2133600"/>
              <a:ext cx="3111988" cy="4038600"/>
              <a:chOff x="5943600" y="2133600"/>
              <a:chExt cx="3111988" cy="4038600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5943600" y="2133600"/>
                <a:ext cx="3111988" cy="4038600"/>
                <a:chOff x="5943600" y="2438400"/>
                <a:chExt cx="3111988" cy="4038600"/>
              </a:xfrm>
            </p:grpSpPr>
            <p:pic>
              <p:nvPicPr>
                <p:cNvPr id="7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943"/>
                <a:stretch/>
              </p:blipFill>
              <p:spPr bwMode="auto">
                <a:xfrm>
                  <a:off x="5943600" y="3200400"/>
                  <a:ext cx="3111988" cy="3276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6" name="TextBox 15"/>
                    <p:cNvSpPr txBox="1"/>
                    <p:nvPr/>
                  </p:nvSpPr>
                  <p:spPr>
                    <a:xfrm>
                      <a:off x="6702385" y="2438400"/>
                      <a:ext cx="1908215" cy="36933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b="0" i="1" smtClean="0">
                                <a:latin typeface="Cambria Math"/>
                              </a:rPr>
                              <m:t>~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/>
                                      </a:rPr>
                                      <m:t>+1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𝜇</m:t>
                                </m:r>
                              </m:sup>
                            </m:sSup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>
                <p:sp>
                  <p:nvSpPr>
                    <p:cNvPr id="16" name="TextBox 1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2385" y="2438400"/>
                      <a:ext cx="1908215" cy="369332"/>
                    </a:xfrm>
                    <a:prstGeom prst="rect">
                      <a:avLst/>
                    </a:prstGeom>
                    <a:blipFill rotWithShape="1"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7239000" y="2851447"/>
                      <a:ext cx="766364" cy="36933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 ~ 2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>
                <p:sp>
                  <p:nvSpPr>
                    <p:cNvPr id="17" name="TextBox 1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39000" y="2851447"/>
                      <a:ext cx="766364" cy="369332"/>
                    </a:xfrm>
                    <a:prstGeom prst="rect">
                      <a:avLst/>
                    </a:prstGeom>
                    <a:blipFill rotWithShape="1">
                      <a:blip r:embed="rId8"/>
                      <a:stretch>
                        <a:fillRect b="-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3" name="Rectangle 22"/>
              <p:cNvSpPr/>
              <p:nvPr/>
            </p:nvSpPr>
            <p:spPr>
              <a:xfrm>
                <a:off x="5943600" y="2953723"/>
                <a:ext cx="178776" cy="2082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16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>
              <a:spcBef>
                <a:spcPts val="1500"/>
              </a:spcBef>
            </a:pPr>
            <a:r>
              <a:rPr lang="en-US" dirty="0"/>
              <a:t>Lévy-like </a:t>
            </a:r>
            <a:r>
              <a:rPr lang="en-US" dirty="0" smtClean="0"/>
              <a:t>Visual Search</a:t>
            </a:r>
            <a:endParaRPr lang="en-US" dirty="0"/>
          </a:p>
        </p:txBody>
      </p:sp>
      <p:pic>
        <p:nvPicPr>
          <p:cNvPr id="25" name="Picture 2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467600" cy="51410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686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>
              <a:spcBef>
                <a:spcPts val="1500"/>
              </a:spcBef>
            </a:pPr>
            <a:r>
              <a:rPr lang="en-US" dirty="0"/>
              <a:t>Lévy-like </a:t>
            </a:r>
            <a:r>
              <a:rPr lang="en-US" dirty="0" smtClean="0"/>
              <a:t>Visual Search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09223"/>
            <a:ext cx="4772114" cy="3719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7"/>
          <a:stretch/>
        </p:blipFill>
        <p:spPr bwMode="auto">
          <a:xfrm>
            <a:off x="4648200" y="3175465"/>
            <a:ext cx="4267200" cy="33777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9770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>
              <a:spcBef>
                <a:spcPts val="1500"/>
              </a:spcBef>
            </a:pPr>
            <a:r>
              <a:rPr lang="en-US" dirty="0"/>
              <a:t>Lévy-like </a:t>
            </a:r>
            <a:r>
              <a:rPr lang="en-US" dirty="0" smtClean="0"/>
              <a:t>Foraging Games</a:t>
            </a:r>
            <a:endParaRPr lang="en-US" dirty="0"/>
          </a:p>
        </p:txBody>
      </p:sp>
      <p:pic>
        <p:nvPicPr>
          <p:cNvPr id="7" name="Picture 6" descr="Log05-25-2Q35E-168-30930-1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2057400"/>
            <a:ext cx="4191000" cy="3581400"/>
          </a:xfrm>
          <a:prstGeom prst="rect">
            <a:avLst/>
          </a:prstGeom>
        </p:spPr>
      </p:pic>
      <p:pic>
        <p:nvPicPr>
          <p:cNvPr id="8" name="Picture 7" descr="slope-example.png"/>
          <p:cNvPicPr/>
          <p:nvPr/>
        </p:nvPicPr>
        <p:blipFill rotWithShape="1">
          <a:blip r:embed="rId3" cstate="print"/>
          <a:srcRect t="-1" b="-2797"/>
          <a:stretch/>
        </p:blipFill>
        <p:spPr bwMode="auto">
          <a:xfrm>
            <a:off x="5148307" y="914400"/>
            <a:ext cx="3200400" cy="2819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4" cstate="print"/>
          <a:srcRect l="5851" t="5751" r="50709"/>
          <a:stretch/>
        </p:blipFill>
        <p:spPr bwMode="auto">
          <a:xfrm>
            <a:off x="5343614" y="3810000"/>
            <a:ext cx="2657386" cy="2895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7667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>
              <a:spcBef>
                <a:spcPts val="1500"/>
              </a:spcBef>
            </a:pPr>
            <a:r>
              <a:rPr lang="en-US" dirty="0" smtClean="0"/>
              <a:t>“Optimizing” Search with Levy Walks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82000" cy="54864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 smtClean="0"/>
              <a:t>Lévy walks with </a:t>
            </a:r>
            <a:r>
              <a:rPr lang="el-GR" i="1" dirty="0" smtClean="0"/>
              <a:t>μ</a:t>
            </a:r>
            <a:r>
              <a:rPr lang="en-US" dirty="0" smtClean="0"/>
              <a:t> ~ 2 are maximally efficient under certain assumptions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 smtClean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 smtClean="0"/>
          </a:p>
          <a:p>
            <a:pPr>
              <a:spcBef>
                <a:spcPts val="1200"/>
              </a:spcBef>
            </a:pPr>
            <a:endParaRPr lang="en-US" dirty="0" smtClean="0"/>
          </a:p>
          <a:p>
            <a:pPr>
              <a:spcBef>
                <a:spcPts val="1200"/>
              </a:spcBef>
            </a:pPr>
            <a:r>
              <a:rPr lang="en-US" dirty="0" smtClean="0"/>
              <a:t>How can these results be generalized and applied to more challenging search problems? 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655" y="2209800"/>
            <a:ext cx="4157945" cy="3051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4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Continuous-Time Random Walks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altLang="zh-CN" sz="2800" dirty="0" smtClean="0"/>
              <a:t>In general, the </a:t>
            </a:r>
            <a:r>
              <a:rPr lang="en-US" altLang="zh-CN" sz="2800" dirty="0" smtClean="0"/>
              <a:t>CTRW probability </a:t>
            </a:r>
            <a:r>
              <a:rPr lang="en-US" altLang="zh-CN" sz="2800" dirty="0" smtClean="0"/>
              <a:t>density </a:t>
            </a:r>
            <a:r>
              <a:rPr lang="en-US" altLang="zh-CN" sz="2800" dirty="0" smtClean="0"/>
              <a:t>obeys</a:t>
            </a:r>
            <a:endParaRPr lang="zh-CN" altLang="zh-CN" sz="2800" dirty="0" smtClean="0"/>
          </a:p>
          <a:p>
            <a:pPr>
              <a:buNone/>
            </a:pPr>
            <a:endParaRPr lang="zh-CN" altLang="en-US" dirty="0"/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1752600"/>
            <a:ext cx="2640293" cy="792088"/>
          </a:xfrm>
          <a:prstGeom prst="rect">
            <a:avLst/>
          </a:prstGeom>
          <a:noFill/>
        </p:spPr>
      </p:pic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62400" y="1752600"/>
            <a:ext cx="2513613" cy="720080"/>
          </a:xfrm>
          <a:prstGeom prst="rect">
            <a:avLst/>
          </a:prstGeom>
          <a:noFill/>
        </p:spPr>
      </p:pic>
      <p:sp>
        <p:nvSpPr>
          <p:cNvPr id="10" name="矩形 9"/>
          <p:cNvSpPr/>
          <p:nvPr/>
        </p:nvSpPr>
        <p:spPr>
          <a:xfrm>
            <a:off x="3399533" y="2903090"/>
            <a:ext cx="2014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Mean </a:t>
            </a:r>
            <a:r>
              <a:rPr lang="en-US" altLang="zh-CN" dirty="0" smtClean="0"/>
              <a:t>waiting time: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3399533" y="3810000"/>
            <a:ext cx="2239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Jump </a:t>
            </a:r>
            <a:r>
              <a:rPr lang="en-US" altLang="zh-CN" dirty="0" smtClean="0"/>
              <a:t>length variance:</a:t>
            </a:r>
            <a:endParaRPr lang="zh-CN" altLang="en-US" dirty="0"/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69496" y="2708934"/>
            <a:ext cx="2160240" cy="796266"/>
          </a:xfrm>
          <a:prstGeom prst="rect">
            <a:avLst/>
          </a:prstGeom>
          <a:noFill/>
        </p:spPr>
      </p:pic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53516" y="3627512"/>
            <a:ext cx="2552284" cy="792088"/>
          </a:xfrm>
          <a:prstGeom prst="rect">
            <a:avLst/>
          </a:prstGeom>
          <a:noFill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4343400"/>
            <a:ext cx="2129747" cy="2342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133" y="4343400"/>
            <a:ext cx="2116954" cy="234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205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Reasons for FC in </a:t>
            </a:r>
            <a:r>
              <a:rPr lang="en-US" dirty="0" err="1" smtClean="0"/>
              <a:t>Cogsci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229600" cy="5562600"/>
          </a:xfrm>
        </p:spPr>
        <p:txBody>
          <a:bodyPr/>
          <a:lstStyle/>
          <a:p>
            <a:pPr>
              <a:spcBef>
                <a:spcPts val="1500"/>
              </a:spcBef>
            </a:pPr>
            <a:r>
              <a:rPr lang="en-US" b="1" u="sng" dirty="0" smtClean="0"/>
              <a:t>Intrinsic Fluctuations</a:t>
            </a:r>
          </a:p>
          <a:p>
            <a:pPr>
              <a:spcBef>
                <a:spcPts val="1500"/>
              </a:spcBef>
            </a:pPr>
            <a:endParaRPr lang="en-US" b="1" dirty="0" smtClean="0"/>
          </a:p>
          <a:p>
            <a:pPr>
              <a:spcBef>
                <a:spcPts val="1500"/>
              </a:spcBef>
            </a:pPr>
            <a:r>
              <a:rPr lang="en-US" b="1" u="sng" dirty="0" smtClean="0"/>
              <a:t>Critical Branching</a:t>
            </a:r>
          </a:p>
          <a:p>
            <a:pPr>
              <a:spcBef>
                <a:spcPts val="1500"/>
              </a:spcBef>
            </a:pPr>
            <a:endParaRPr lang="en-US" b="1" dirty="0"/>
          </a:p>
          <a:p>
            <a:pPr>
              <a:spcBef>
                <a:spcPts val="1500"/>
              </a:spcBef>
            </a:pPr>
            <a:r>
              <a:rPr lang="en-US" b="1" u="sng" dirty="0"/>
              <a:t>Lévy-like </a:t>
            </a:r>
            <a:r>
              <a:rPr lang="en-US" b="1" u="sng" dirty="0" smtClean="0"/>
              <a:t>Foraging</a:t>
            </a:r>
            <a:endParaRPr lang="en-US" b="1" u="sng" dirty="0"/>
          </a:p>
          <a:p>
            <a:pPr>
              <a:spcBef>
                <a:spcPts val="1500"/>
              </a:spcBef>
            </a:pPr>
            <a:endParaRPr lang="en-US" b="1" dirty="0"/>
          </a:p>
          <a:p>
            <a:pPr>
              <a:spcBef>
                <a:spcPts val="1500"/>
              </a:spcBef>
            </a:pPr>
            <a:r>
              <a:rPr lang="en-US" b="1" u="sng" dirty="0" smtClean="0"/>
              <a:t>Continuous-Time </a:t>
            </a:r>
            <a:br>
              <a:rPr lang="en-US" b="1" u="sng" dirty="0" smtClean="0"/>
            </a:br>
            <a:r>
              <a:rPr lang="en-US" b="1" u="sng" dirty="0" smtClean="0"/>
              <a:t>Random Walks</a:t>
            </a:r>
          </a:p>
          <a:p>
            <a:endParaRPr lang="en-US" b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l="34003" r="31994"/>
          <a:stretch/>
        </p:blipFill>
        <p:spPr bwMode="auto">
          <a:xfrm>
            <a:off x="3952521" y="2362200"/>
            <a:ext cx="1610079" cy="1275465"/>
          </a:xfrm>
          <a:prstGeom prst="rect">
            <a:avLst/>
          </a:prstGeom>
          <a:noFill/>
          <a:ln w="34925" cap="rnd" algn="ctr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54"/>
          <a:stretch/>
        </p:blipFill>
        <p:spPr bwMode="auto">
          <a:xfrm>
            <a:off x="6077030" y="2362200"/>
            <a:ext cx="2457370" cy="1405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79" t="47643" r="10403" b="45098"/>
          <a:stretch/>
        </p:blipFill>
        <p:spPr bwMode="auto">
          <a:xfrm>
            <a:off x="1003419" y="1752600"/>
            <a:ext cx="3416181" cy="40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8" t="12627" r="10871" b="10842"/>
          <a:stretch/>
        </p:blipFill>
        <p:spPr bwMode="auto">
          <a:xfrm>
            <a:off x="4800600" y="990600"/>
            <a:ext cx="1894545" cy="1218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6" t="15131" r="38538" b="41378"/>
          <a:stretch/>
        </p:blipFill>
        <p:spPr bwMode="auto">
          <a:xfrm>
            <a:off x="7086600" y="990600"/>
            <a:ext cx="1183879" cy="1195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460669"/>
            <a:ext cx="1132098" cy="1244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953" y="5460669"/>
            <a:ext cx="1125298" cy="1244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460669"/>
            <a:ext cx="1828800" cy="45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073" y="6066223"/>
            <a:ext cx="1872327" cy="47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3" b="10682"/>
          <a:stretch/>
        </p:blipFill>
        <p:spPr bwMode="auto">
          <a:xfrm>
            <a:off x="4038600" y="3845469"/>
            <a:ext cx="4542661" cy="1336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158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248558"/>
            <a:ext cx="5257800" cy="353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Human-Robot Search Teams</a:t>
            </a:r>
            <a:endParaRPr lang="zh-CN" altLang="en-US" dirty="0"/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88817"/>
            <a:ext cx="4876800" cy="3787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52400" y="5015179"/>
            <a:ext cx="5181600" cy="184282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Wait times correspond to times for vertical movements</a:t>
            </a:r>
          </a:p>
          <a:p>
            <a:r>
              <a:rPr lang="en-US" sz="2400" dirty="0" smtClean="0"/>
              <a:t>Tradeoff between sensor </a:t>
            </a:r>
            <a:br>
              <a:rPr lang="en-US" sz="2400" dirty="0" smtClean="0"/>
            </a:br>
            <a:r>
              <a:rPr lang="en-US" sz="2400" dirty="0" smtClean="0"/>
              <a:t>accuracy and scope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5334000" y="1219200"/>
            <a:ext cx="3733800" cy="18428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Human-controlled and algorithm-controlled search agents in virtual environments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454008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8001000" cy="5105400"/>
          </a:xfrm>
        </p:spPr>
        <p:txBody>
          <a:bodyPr/>
          <a:lstStyle/>
          <a:p>
            <a:r>
              <a:rPr lang="en-US" dirty="0" smtClean="0"/>
              <a:t>Neural and behavioral activities generally exhibit scaling laws</a:t>
            </a:r>
          </a:p>
          <a:p>
            <a:endParaRPr lang="en-US" dirty="0" smtClean="0"/>
          </a:p>
          <a:p>
            <a:r>
              <a:rPr lang="en-US" dirty="0" smtClean="0"/>
              <a:t>Fractional calculus is a mathematics suited to scaling law phenomena</a:t>
            </a:r>
          </a:p>
          <a:p>
            <a:endParaRPr lang="en-US" dirty="0" smtClean="0"/>
          </a:p>
          <a:p>
            <a:r>
              <a:rPr lang="en-US" dirty="0" smtClean="0"/>
              <a:t>Therefore, cognitive mechanics may be usefully formalized as fractional order mechanics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27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Collaborators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8001000" cy="5105400"/>
          </a:xfrm>
        </p:spPr>
        <p:txBody>
          <a:bodyPr>
            <a:normAutofit/>
          </a:bodyPr>
          <a:lstStyle/>
          <a:p>
            <a:r>
              <a:rPr lang="en-US" dirty="0"/>
              <a:t>Gregory Anderson</a:t>
            </a:r>
          </a:p>
          <a:p>
            <a:r>
              <a:rPr lang="en-US" dirty="0" smtClean="0"/>
              <a:t>Brandon Beltz</a:t>
            </a:r>
          </a:p>
          <a:p>
            <a:r>
              <a:rPr lang="en-US" dirty="0"/>
              <a:t>Bryan Kerster</a:t>
            </a:r>
          </a:p>
          <a:p>
            <a:r>
              <a:rPr lang="en-US" dirty="0"/>
              <a:t>Jeff Rodny</a:t>
            </a:r>
          </a:p>
          <a:p>
            <a:r>
              <a:rPr lang="en-US" dirty="0" smtClean="0"/>
              <a:t>Janelle Szary</a:t>
            </a:r>
          </a:p>
          <a:p>
            <a:endParaRPr lang="en-US" dirty="0" smtClean="0"/>
          </a:p>
          <a:p>
            <a:r>
              <a:rPr lang="en-US" dirty="0" smtClean="0"/>
              <a:t>Marty Mayberry</a:t>
            </a:r>
          </a:p>
          <a:p>
            <a:r>
              <a:rPr lang="en-US" dirty="0" smtClean="0"/>
              <a:t>Theo Rhodes</a:t>
            </a:r>
          </a:p>
          <a:p>
            <a:endParaRPr lang="en-US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953000" y="1447800"/>
            <a:ext cx="38100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r>
              <a:rPr lang="en-US" dirty="0"/>
              <a:t>John Beggs</a:t>
            </a:r>
          </a:p>
          <a:p>
            <a:r>
              <a:rPr lang="en-US" dirty="0" smtClean="0"/>
              <a:t>Stefano Carpin</a:t>
            </a:r>
          </a:p>
          <a:p>
            <a:r>
              <a:rPr lang="en-US" dirty="0"/>
              <a:t>YangQuan </a:t>
            </a:r>
            <a:r>
              <a:rPr lang="en-US" dirty="0" smtClean="0"/>
              <a:t>Chen</a:t>
            </a:r>
          </a:p>
          <a:p>
            <a:r>
              <a:rPr lang="en-US" dirty="0"/>
              <a:t>Jay Holden</a:t>
            </a:r>
          </a:p>
          <a:p>
            <a:r>
              <a:rPr lang="en-US" dirty="0" smtClean="0"/>
              <a:t>Guy Van Orden</a:t>
            </a:r>
          </a:p>
        </p:txBody>
      </p:sp>
    </p:spTree>
    <p:extLst>
      <p:ext uri="{BB962C8B-B14F-4D97-AF65-F5344CB8AC3E}">
        <p14:creationId xmlns:p14="http://schemas.microsoft.com/office/powerpoint/2010/main" val="300166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Intrinsic Fluctuations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534400" cy="47545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 smtClean="0"/>
              <a:t>Neural activity is intrinsic and ever-present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Sleep, “wakeful rest”</a:t>
            </a:r>
          </a:p>
          <a:p>
            <a:pPr lvl="1"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 smtClean="0"/>
          </a:p>
          <a:p>
            <a:pPr>
              <a:spcBef>
                <a:spcPts val="1200"/>
              </a:spcBef>
            </a:pPr>
            <a:r>
              <a:rPr lang="en-US" dirty="0" smtClean="0"/>
              <a:t>Behavioral activity also has intrinsic expressions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Postural sway, gait, any repetition </a:t>
            </a:r>
            <a:endParaRPr lang="en-US" dirty="0"/>
          </a:p>
        </p:txBody>
      </p:sp>
      <p:pic>
        <p:nvPicPr>
          <p:cNvPr id="3074" name="Picture 2" descr="Full-size image (84 K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7" r="3585" b="71787"/>
          <a:stretch/>
        </p:blipFill>
        <p:spPr bwMode="auto">
          <a:xfrm>
            <a:off x="4276458" y="2133600"/>
            <a:ext cx="4486542" cy="137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igure 5 — The range of postural sway.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783" y="4419599"/>
            <a:ext cx="1097417" cy="236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ars.els-cdn.com/content/image/1-s2.0-S1750946712001183-gr1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42" b="50000"/>
          <a:stretch/>
        </p:blipFill>
        <p:spPr bwMode="auto">
          <a:xfrm>
            <a:off x="5369963" y="5072109"/>
            <a:ext cx="2326237" cy="167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origin-ars.els-cdn.com/content/image/1-s2.0-S0167945705000072-gr2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14" b="68722"/>
          <a:stretch/>
        </p:blipFill>
        <p:spPr bwMode="auto">
          <a:xfrm>
            <a:off x="2783080" y="5333800"/>
            <a:ext cx="2398520" cy="115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me.queensu.ca/People/Deluzio/images/GaitCycle_000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089656"/>
            <a:ext cx="2634953" cy="161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28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41" y="2142773"/>
            <a:ext cx="5092476" cy="3910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92282" y="5870172"/>
            <a:ext cx="3038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7030A0"/>
                </a:solidFill>
              </a:rPr>
              <a:t>Lowen</a:t>
            </a:r>
            <a:r>
              <a:rPr lang="en-US" sz="2000" dirty="0" smtClean="0">
                <a:solidFill>
                  <a:srgbClr val="7030A0"/>
                </a:solidFill>
              </a:rPr>
              <a:t> &amp; </a:t>
            </a:r>
            <a:r>
              <a:rPr lang="en-US" sz="2000" dirty="0" err="1" smtClean="0">
                <a:solidFill>
                  <a:srgbClr val="7030A0"/>
                </a:solidFill>
              </a:rPr>
              <a:t>Teich</a:t>
            </a:r>
            <a:r>
              <a:rPr lang="en-US" sz="2000" dirty="0" smtClean="0">
                <a:solidFill>
                  <a:srgbClr val="7030A0"/>
                </a:solidFill>
              </a:rPr>
              <a:t> (1996), </a:t>
            </a:r>
            <a:r>
              <a:rPr lang="en-US" sz="2000" i="1" dirty="0" smtClean="0">
                <a:solidFill>
                  <a:srgbClr val="7030A0"/>
                </a:solidFill>
              </a:rPr>
              <a:t>JASA</a:t>
            </a:r>
            <a:endParaRPr lang="en-US" sz="2000" i="1" dirty="0">
              <a:solidFill>
                <a:srgbClr val="7030A0"/>
              </a:solidFill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1430108"/>
              </p:ext>
            </p:extLst>
          </p:nvPr>
        </p:nvGraphicFramePr>
        <p:xfrm>
          <a:off x="5719957" y="2210353"/>
          <a:ext cx="677862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" name="Equation" r:id="rId5" imgW="393480" imgH="228600" progId="Equation.3">
                  <p:embed/>
                </p:oleObj>
              </mc:Choice>
              <mc:Fallback>
                <p:oleObj name="Equation" r:id="rId5" imgW="393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9957" y="2210353"/>
                        <a:ext cx="677862" cy="403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3" name="Picture 7" descr="http://www.mathworks.com/matlabcentral/fx_files/10000/1/rasterplot-800x600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8" t="33508" r="27100" b="58337"/>
          <a:stretch/>
        </p:blipFill>
        <p:spPr bwMode="auto">
          <a:xfrm>
            <a:off x="5395839" y="2809218"/>
            <a:ext cx="3488924" cy="37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eft Brace 7"/>
          <p:cNvSpPr/>
          <p:nvPr/>
        </p:nvSpPr>
        <p:spPr>
          <a:xfrm rot="5400000">
            <a:off x="5912651" y="2245569"/>
            <a:ext cx="195641" cy="931662"/>
          </a:xfrm>
          <a:prstGeom prst="leftBrac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rgbClr val="0000FF"/>
                </a:solidFill>
              </a:ln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3328331"/>
              </p:ext>
            </p:extLst>
          </p:nvPr>
        </p:nvGraphicFramePr>
        <p:xfrm>
          <a:off x="5777310" y="3490390"/>
          <a:ext cx="2974975" cy="94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" name="Equation" r:id="rId8" imgW="1726451" imgH="533169" progId="Equation.3">
                  <p:embed/>
                </p:oleObj>
              </mc:Choice>
              <mc:Fallback>
                <p:oleObj name="Equation" r:id="rId8" imgW="1726451" imgH="53316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7310" y="3490390"/>
                        <a:ext cx="2974975" cy="941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9848286"/>
              </p:ext>
            </p:extLst>
          </p:nvPr>
        </p:nvGraphicFramePr>
        <p:xfrm>
          <a:off x="6591717" y="2210353"/>
          <a:ext cx="830262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0" name="Equation" r:id="rId10" imgW="482400" imgH="228600" progId="Equation.3">
                  <p:embed/>
                </p:oleObj>
              </mc:Choice>
              <mc:Fallback>
                <p:oleObj name="Equation" r:id="rId10" imgW="482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1717" y="2210353"/>
                        <a:ext cx="830262" cy="40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Left Brace 16"/>
          <p:cNvSpPr/>
          <p:nvPr/>
        </p:nvSpPr>
        <p:spPr>
          <a:xfrm rot="5400000">
            <a:off x="6891800" y="2245567"/>
            <a:ext cx="195641" cy="931662"/>
          </a:xfrm>
          <a:prstGeom prst="leftBrac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rgbClr val="0000FF"/>
                </a:solidFill>
              </a:ln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0472" y="1205609"/>
            <a:ext cx="86332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Allan Factor </a:t>
            </a:r>
            <a:r>
              <a:rPr lang="en-US" sz="3200" dirty="0" smtClean="0">
                <a:solidFill>
                  <a:srgbClr val="FF0000"/>
                </a:solidFill>
              </a:rPr>
              <a:t>Analyses Show Scaling Law </a:t>
            </a:r>
            <a:r>
              <a:rPr lang="en-US" sz="3200" dirty="0" smtClean="0">
                <a:solidFill>
                  <a:srgbClr val="FF0000"/>
                </a:solidFill>
              </a:rPr>
              <a:t>Clustering</a:t>
            </a:r>
            <a:endParaRPr lang="en-US" sz="3200" dirty="0">
              <a:solidFill>
                <a:srgbClr val="FF0000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0643890"/>
              </p:ext>
            </p:extLst>
          </p:nvPr>
        </p:nvGraphicFramePr>
        <p:xfrm>
          <a:off x="6702797" y="4837246"/>
          <a:ext cx="105092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" name="Equation" r:id="rId12" imgW="609480" imgH="215640" progId="Equation.3">
                  <p:embed/>
                </p:oleObj>
              </mc:Choice>
              <mc:Fallback>
                <p:oleObj name="Equation" r:id="rId12" imgW="6094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2797" y="4837246"/>
                        <a:ext cx="1050925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829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Intrinsic Fluctuations In Spike Trains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75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9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Intrinsic Fluctuations in LFPs</a:t>
            </a:r>
            <a:endParaRPr lang="en-US" dirty="0"/>
          </a:p>
        </p:txBody>
      </p:sp>
      <p:pic>
        <p:nvPicPr>
          <p:cNvPr id="6146" name="Picture 2" descr="File:Figure1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986" y="2644962"/>
            <a:ext cx="6492574" cy="221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ile:Beggs avalanche movie.gif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250" y="2951724"/>
            <a:ext cx="16383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266735" y="5599406"/>
            <a:ext cx="4023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</a:rPr>
              <a:t>Beggs &amp; </a:t>
            </a:r>
            <a:r>
              <a:rPr lang="en-US" sz="2000" dirty="0" err="1" smtClean="0">
                <a:solidFill>
                  <a:srgbClr val="7030A0"/>
                </a:solidFill>
              </a:rPr>
              <a:t>Plenz</a:t>
            </a:r>
            <a:r>
              <a:rPr lang="en-US" sz="2000" dirty="0" smtClean="0">
                <a:solidFill>
                  <a:srgbClr val="7030A0"/>
                </a:solidFill>
              </a:rPr>
              <a:t> (2003), </a:t>
            </a:r>
            <a:r>
              <a:rPr lang="en-US" sz="2000" i="1" dirty="0" smtClean="0">
                <a:solidFill>
                  <a:srgbClr val="7030A0"/>
                </a:solidFill>
              </a:rPr>
              <a:t>J Neuroscience</a:t>
            </a:r>
            <a:endParaRPr lang="en-US" sz="2000" i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44514" y="1231979"/>
            <a:ext cx="64549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Bursts of LFP Activity in</a:t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>Rat Somatosensory Slice Preparations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41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342842" y="5801293"/>
            <a:ext cx="3502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7030A0"/>
                </a:solidFill>
              </a:rPr>
              <a:t>Mazzoni</a:t>
            </a:r>
            <a:r>
              <a:rPr lang="en-US" sz="2000" dirty="0" smtClean="0">
                <a:solidFill>
                  <a:srgbClr val="7030A0"/>
                </a:solidFill>
              </a:rPr>
              <a:t> et al. (2007), </a:t>
            </a:r>
            <a:r>
              <a:rPr lang="en-US" sz="2000" dirty="0" err="1" smtClean="0">
                <a:solidFill>
                  <a:srgbClr val="7030A0"/>
                </a:solidFill>
              </a:rPr>
              <a:t>PLoS</a:t>
            </a:r>
            <a:r>
              <a:rPr lang="en-US" sz="2000" dirty="0" smtClean="0">
                <a:solidFill>
                  <a:srgbClr val="7030A0"/>
                </a:solidFill>
              </a:rPr>
              <a:t> One</a:t>
            </a:r>
            <a:endParaRPr lang="en-US" sz="2000" dirty="0">
              <a:solidFill>
                <a:srgbClr val="7030A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71740" y="2280235"/>
            <a:ext cx="6564264" cy="3213221"/>
            <a:chOff x="676838" y="2950762"/>
            <a:chExt cx="6564264" cy="3213221"/>
          </a:xfrm>
        </p:grpSpPr>
        <p:pic>
          <p:nvPicPr>
            <p:cNvPr id="8" name="Picture 7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80" r="50000" b="26407"/>
            <a:stretch/>
          </p:blipFill>
          <p:spPr bwMode="auto">
            <a:xfrm>
              <a:off x="676838" y="2950762"/>
              <a:ext cx="3247401" cy="32132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Group 2"/>
            <p:cNvGrpSpPr/>
            <p:nvPr/>
          </p:nvGrpSpPr>
          <p:grpSpPr>
            <a:xfrm>
              <a:off x="3924239" y="3146338"/>
              <a:ext cx="3316863" cy="3017378"/>
              <a:chOff x="3924239" y="3146338"/>
              <a:chExt cx="3316863" cy="3017378"/>
            </a:xfrm>
          </p:grpSpPr>
          <p:pic>
            <p:nvPicPr>
              <p:cNvPr id="11" name="Picture 10"/>
              <p:cNvPicPr/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67120"/>
              <a:stretch/>
            </p:blipFill>
            <p:spPr bwMode="auto">
              <a:xfrm>
                <a:off x="3924239" y="3146338"/>
                <a:ext cx="3247401" cy="259495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Picture 11"/>
              <p:cNvPicPr/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299" t="68074" r="50000" b="26407"/>
              <a:stretch/>
            </p:blipFill>
            <p:spPr bwMode="auto">
              <a:xfrm>
                <a:off x="4922382" y="5728146"/>
                <a:ext cx="2318720" cy="43557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676838" y="2950762"/>
              <a:ext cx="528119" cy="5957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889491" y="2984752"/>
              <a:ext cx="528119" cy="5957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7802343"/>
              </p:ext>
            </p:extLst>
          </p:nvPr>
        </p:nvGraphicFramePr>
        <p:xfrm>
          <a:off x="6843847" y="3133384"/>
          <a:ext cx="1466850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Equation" r:id="rId5" imgW="850680" imgH="228600" progId="Equation.3">
                  <p:embed/>
                </p:oleObj>
              </mc:Choice>
              <mc:Fallback>
                <p:oleObj name="Equation" r:id="rId5" imgW="850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3847" y="3133384"/>
                        <a:ext cx="1466850" cy="40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36646" y="1231979"/>
            <a:ext cx="73893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Burst Sizes Follow a 3/2 Inverse </a:t>
            </a:r>
            <a:r>
              <a:rPr lang="en-US" sz="3200" dirty="0" smtClean="0">
                <a:solidFill>
                  <a:srgbClr val="FF0000"/>
                </a:solidFill>
              </a:rPr>
              <a:t>Scaling </a:t>
            </a:r>
            <a:r>
              <a:rPr lang="en-US" sz="3200" dirty="0" smtClean="0">
                <a:solidFill>
                  <a:srgbClr val="FF0000"/>
                </a:solidFill>
              </a:rPr>
              <a:t>Law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829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Intrinsic Fluctuations in LFPs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31799" y="2097857"/>
            <a:ext cx="7123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Intact Leech Ganglia</a:t>
            </a:r>
            <a:r>
              <a:rPr lang="en-US" sz="2400" dirty="0" smtClean="0"/>
              <a:t>	       </a:t>
            </a:r>
            <a:r>
              <a:rPr lang="en-US" sz="2400" u="sng" dirty="0" smtClean="0"/>
              <a:t>Dissociated Rat Hippocampus</a:t>
            </a:r>
            <a:endParaRPr 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77360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Intrinsic Fluctuations in Speech</a:t>
            </a:r>
            <a:endParaRPr lang="en-US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9531" y="1066800"/>
            <a:ext cx="5685669" cy="5580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7470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Intrinsic Fluctuations in Speech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 b="1018"/>
          <a:stretch>
            <a:fillRect/>
          </a:stretch>
        </p:blipFill>
        <p:spPr bwMode="auto">
          <a:xfrm>
            <a:off x="1066800" y="904882"/>
            <a:ext cx="6705600" cy="5819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594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</TotalTime>
  <Words>454</Words>
  <Application>Microsoft Office PowerPoint</Application>
  <PresentationFormat>On-screen Show (4:3)</PresentationFormat>
  <Paragraphs>142</Paragraphs>
  <Slides>32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Office Theme</vt:lpstr>
      <vt:lpstr>Equation</vt:lpstr>
      <vt:lpstr>Scaling Laws in Cognitive Science</vt:lpstr>
      <vt:lpstr>Background and Disclaimer</vt:lpstr>
      <vt:lpstr>Reasons for FC in Cogsci</vt:lpstr>
      <vt:lpstr>Intrinsic Fluctuations</vt:lpstr>
      <vt:lpstr>Intrinsic Fluctuations In Spike Trains</vt:lpstr>
      <vt:lpstr>Intrinsic Fluctuations in LFPs</vt:lpstr>
      <vt:lpstr>Intrinsic Fluctuations in LFPs</vt:lpstr>
      <vt:lpstr>Intrinsic Fluctuations in Speech</vt:lpstr>
      <vt:lpstr>Intrinsic Fluctuations in Speech</vt:lpstr>
      <vt:lpstr>Intrinsic Fluctuations in Speech</vt:lpstr>
      <vt:lpstr>Scaling Laws in Brain and Behavior</vt:lpstr>
      <vt:lpstr>Critical Branching</vt:lpstr>
      <vt:lpstr>PowerPoint Presentation</vt:lpstr>
      <vt:lpstr>PowerPoint Presentation</vt:lpstr>
      <vt:lpstr>Critical Branching Tuning</vt:lpstr>
      <vt:lpstr>Spike Trains</vt:lpstr>
      <vt:lpstr>Allan Factor Results</vt:lpstr>
      <vt:lpstr>Neuronal Bursts</vt:lpstr>
      <vt:lpstr>Neuronal Avalanche Results</vt:lpstr>
      <vt:lpstr>Simple Response Series</vt:lpstr>
      <vt:lpstr>1/f Noise in Simple Responses</vt:lpstr>
      <vt:lpstr>Memory Capacity of Spike Dynamics</vt:lpstr>
      <vt:lpstr>Critical Branching and FC</vt:lpstr>
      <vt:lpstr>Lévy-like Foraging</vt:lpstr>
      <vt:lpstr>Lévy-like Visual Search</vt:lpstr>
      <vt:lpstr>Lévy-like Visual Search</vt:lpstr>
      <vt:lpstr>Lévy-like Foraging Games</vt:lpstr>
      <vt:lpstr>“Optimizing” Search with Levy Walks</vt:lpstr>
      <vt:lpstr>Continuous-Time Random Walks</vt:lpstr>
      <vt:lpstr>Human-Robot Search Teams</vt:lpstr>
      <vt:lpstr>Conclusions</vt:lpstr>
      <vt:lpstr>Collaborators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Scaling Laws in Cognitive Science</dc:title>
  <dc:creator>ckello</dc:creator>
  <cp:lastModifiedBy>ckello</cp:lastModifiedBy>
  <cp:revision>37</cp:revision>
  <dcterms:created xsi:type="dcterms:W3CDTF">2006-08-16T00:00:00Z</dcterms:created>
  <dcterms:modified xsi:type="dcterms:W3CDTF">2013-06-12T20:59:20Z</dcterms:modified>
</cp:coreProperties>
</file>