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  <p:sldMasterId id="2147483720" r:id="rId2"/>
    <p:sldMasterId id="2147484056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7" r:id="rId5"/>
    <p:sldId id="280" r:id="rId6"/>
    <p:sldId id="281" r:id="rId7"/>
    <p:sldId id="259" r:id="rId8"/>
    <p:sldId id="258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72" r:id="rId22"/>
    <p:sldId id="274" r:id="rId23"/>
    <p:sldId id="273" r:id="rId24"/>
    <p:sldId id="275" r:id="rId25"/>
    <p:sldId id="276" r:id="rId26"/>
    <p:sldId id="277" r:id="rId27"/>
    <p:sldId id="278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EF3BD0-C72E-491E-855C-8662AE098776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41498B-F3D2-4999-885D-C1581D5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364144-9EAF-4D13-8FEF-474A534F01A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40D661-BA72-4956-8870-2F7FEC8D8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D661-BA72-4956-8870-2F7FEC8D83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D661-BA72-4956-8870-2F7FEC8D83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D661-BA72-4956-8870-2F7FEC8D83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D661-BA72-4956-8870-2F7FEC8D834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D661-BA72-4956-8870-2F7FEC8D834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E2E-D990-40DA-A46B-2D51E3614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1E2E-D990-40DA-A46B-2D51E36142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C8BF-B49C-44A2-8678-E9036392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81E2E-D990-40DA-A46B-2D51E36142B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on a fractional model of </a:t>
            </a:r>
            <a:r>
              <a:rPr lang="en-US" dirty="0" err="1" smtClean="0"/>
              <a:t>viscoelasticity</a:t>
            </a:r>
            <a:r>
              <a:rPr lang="en-US" dirty="0" smtClean="0"/>
              <a:t> of human cranial bone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704" y="36576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Jiaguo</a:t>
            </a:r>
            <a:r>
              <a:rPr lang="en-US" dirty="0" smtClean="0"/>
              <a:t> Liu, </a:t>
            </a:r>
            <a:r>
              <a:rPr lang="en-US" dirty="0" err="1" smtClean="0"/>
              <a:t>Mingyu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endParaRPr lang="en-US" dirty="0" smtClean="0"/>
          </a:p>
          <a:p>
            <a:r>
              <a:rPr lang="en-US" dirty="0" smtClean="0"/>
              <a:t>School of Mathematics, </a:t>
            </a:r>
          </a:p>
          <a:p>
            <a:r>
              <a:rPr lang="en-US" dirty="0" smtClean="0"/>
              <a:t>Shandong University, </a:t>
            </a:r>
          </a:p>
          <a:p>
            <a:r>
              <a:rPr lang="en-US" dirty="0" smtClean="0"/>
              <a:t>Jinan, 250100, P.R. China.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Solutions of fractional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St.Venant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3.1 Relaxation and creep function of fractional </a:t>
            </a:r>
            <a:r>
              <a:rPr lang="en-US" dirty="0" err="1" smtClean="0"/>
              <a:t>St.Venant</a:t>
            </a:r>
            <a:r>
              <a:rPr lang="en-US" dirty="0" smtClean="0"/>
              <a:t> model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Laplace transform of (10) gives</a:t>
            </a:r>
          </a:p>
          <a:p>
            <a:pPr algn="r">
              <a:spcBef>
                <a:spcPts val="1800"/>
              </a:spcBef>
              <a:buNone/>
            </a:pPr>
            <a:r>
              <a:rPr lang="en-US" dirty="0" smtClean="0"/>
              <a:t>                                                                           .    (11)</a:t>
            </a:r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dirty="0" smtClean="0"/>
              <a:t>Let                   , where        is the Heaviside unit step function, from (11) we obtain </a:t>
            </a:r>
          </a:p>
          <a:p>
            <a:pPr algn="r">
              <a:spcBef>
                <a:spcPts val="1800"/>
              </a:spcBef>
              <a:buNone/>
            </a:pPr>
            <a:r>
              <a:rPr lang="en-US" dirty="0" smtClean="0"/>
              <a:t> (12)</a:t>
            </a:r>
          </a:p>
          <a:p>
            <a:pPr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990600" y="2819400"/>
          <a:ext cx="6481763" cy="609600"/>
        </p:xfrm>
        <a:graphic>
          <a:graphicData uri="http://schemas.openxmlformats.org/presentationml/2006/ole">
            <p:oleObj spid="_x0000_s21505" name="Equation" r:id="rId3" imgW="3886200" imgH="27936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066800" y="3685674"/>
          <a:ext cx="1371600" cy="505326"/>
        </p:xfrm>
        <a:graphic>
          <a:graphicData uri="http://schemas.openxmlformats.org/presentationml/2006/ole">
            <p:oleObj spid="_x0000_s21511" name="Equation" r:id="rId4" imgW="799920" imgH="228600" progId="Equation.3">
              <p:embed/>
            </p:oleObj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168525" y="4419600"/>
          <a:ext cx="3911600" cy="1066800"/>
        </p:xfrm>
        <a:graphic>
          <a:graphicData uri="http://schemas.openxmlformats.org/presentationml/2006/ole">
            <p:oleObj spid="_x0000_s21513" name="Equation" r:id="rId5" imgW="1777680" imgH="482400" progId="Equation.3">
              <p:embed/>
            </p:oleObj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657600" y="3733800"/>
          <a:ext cx="562429" cy="381000"/>
        </p:xfrm>
        <a:graphic>
          <a:graphicData uri="http://schemas.openxmlformats.org/presentationml/2006/ole">
            <p:oleObj spid="_x0000_s21515" name="Equation" r:id="rId6" imgW="291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discrete inverse Laplace transform of (12) give the relaxation modulus of fractional </a:t>
            </a:r>
            <a:r>
              <a:rPr lang="en-US" dirty="0" err="1" smtClean="0"/>
              <a:t>St.Venant</a:t>
            </a:r>
            <a:r>
              <a:rPr lang="en-US" dirty="0" smtClean="0"/>
              <a:t> model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,                      (13)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           is the H-Fox function.   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24000" y="1828800"/>
          <a:ext cx="5240337" cy="827087"/>
        </p:xfrm>
        <a:graphic>
          <a:graphicData uri="http://schemas.openxmlformats.org/presentationml/2006/ole">
            <p:oleObj spid="_x0000_s22529" name="Equation" r:id="rId3" imgW="3670200" imgH="4824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981200" y="2667000"/>
          <a:ext cx="5455653" cy="914400"/>
        </p:xfrm>
        <a:graphic>
          <a:graphicData uri="http://schemas.openxmlformats.org/presentationml/2006/ole">
            <p:oleObj spid="_x0000_s22531" name="Equation" r:id="rId4" imgW="3530600" imgH="546100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981200" y="3657600"/>
          <a:ext cx="4191000" cy="990600"/>
        </p:xfrm>
        <a:graphic>
          <a:graphicData uri="http://schemas.openxmlformats.org/presentationml/2006/ole">
            <p:oleObj spid="_x0000_s22533" name="Equation" r:id="rId5" imgW="3238500" imgH="609600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524000" y="5105400"/>
          <a:ext cx="762000" cy="457200"/>
        </p:xfrm>
        <a:graphic>
          <a:graphicData uri="http://schemas.openxmlformats.org/presentationml/2006/ole">
            <p:oleObj spid="_x0000_s22535" name="Equation" r:id="rId6" imgW="482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deduction uses the following properties of the H-Fox function: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(14)</a:t>
            </a:r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where              is also called Maitland’s generalized </a:t>
            </a:r>
            <a:r>
              <a:rPr lang="en-US" dirty="0" err="1" smtClean="0"/>
              <a:t>hypergeometric</a:t>
            </a:r>
            <a:r>
              <a:rPr lang="en-US" dirty="0" smtClean="0"/>
              <a:t> function. </a:t>
            </a:r>
          </a:p>
          <a:p>
            <a:pPr algn="just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(15)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414463" y="1600200"/>
          <a:ext cx="5740400" cy="1371600"/>
        </p:xfrm>
        <a:graphic>
          <a:graphicData uri="http://schemas.openxmlformats.org/presentationml/2006/ole">
            <p:oleObj spid="_x0000_s23553" name="Equation" r:id="rId4" imgW="4546440" imgH="88884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333625" y="4267200"/>
          <a:ext cx="4025900" cy="762000"/>
        </p:xfrm>
        <a:graphic>
          <a:graphicData uri="http://schemas.openxmlformats.org/presentationml/2006/ole">
            <p:oleObj spid="_x0000_s23555" name="Equation" r:id="rId5" imgW="2666880" imgH="50796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752600" y="3048000"/>
          <a:ext cx="968375" cy="381000"/>
        </p:xfrm>
        <a:graphic>
          <a:graphicData uri="http://schemas.openxmlformats.org/presentationml/2006/ole">
            <p:oleObj spid="_x0000_s23557" name="Equation" r:id="rId6" imgW="558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a similar way, the creep compliance of fractional </a:t>
            </a:r>
            <a:r>
              <a:rPr lang="en-US" dirty="0" err="1" smtClean="0"/>
              <a:t>St.Venant</a:t>
            </a:r>
            <a:r>
              <a:rPr lang="en-US" dirty="0" smtClean="0"/>
              <a:t> model can be obtained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(16)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982663" y="2590800"/>
          <a:ext cx="6599237" cy="1066800"/>
        </p:xfrm>
        <a:graphic>
          <a:graphicData uri="http://schemas.openxmlformats.org/presentationml/2006/ole">
            <p:oleObj spid="_x0000_s24577" name="Equation" r:id="rId3" imgW="4063680" imgH="609480" progId="Equation.3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778000" y="4114800"/>
          <a:ext cx="1525588" cy="990600"/>
        </p:xfrm>
        <a:graphic>
          <a:graphicData uri="http://schemas.openxmlformats.org/presentationml/2006/ole">
            <p:oleObj spid="_x0000_s24579" name="Equation" r:id="rId4" imgW="8254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                , (13) and (16) reduce to the relaxation modulus and creep compliance of classical (integer order) </a:t>
            </a:r>
            <a:r>
              <a:rPr lang="en-US" dirty="0" err="1" smtClean="0"/>
              <a:t>St.Venant</a:t>
            </a:r>
            <a:r>
              <a:rPr lang="en-US" dirty="0" smtClean="0"/>
              <a:t> model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(18)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524000" y="838200"/>
          <a:ext cx="1328058" cy="457200"/>
        </p:xfrm>
        <a:graphic>
          <a:graphicData uri="http://schemas.openxmlformats.org/presentationml/2006/ole">
            <p:oleObj spid="_x0000_s25601" name="Equation" r:id="rId3" imgW="583947" imgH="203112" progId="Equation.3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600200" y="2133600"/>
          <a:ext cx="5735918" cy="838200"/>
        </p:xfrm>
        <a:graphic>
          <a:graphicData uri="http://schemas.openxmlformats.org/presentationml/2006/ole">
            <p:oleObj spid="_x0000_s25603" name="Equation" r:id="rId4" imgW="3327400" imgH="482600" progId="Equation.3">
              <p:embed/>
            </p:oleObj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174875" y="3048000"/>
          <a:ext cx="2722563" cy="685800"/>
        </p:xfrm>
        <a:graphic>
          <a:graphicData uri="http://schemas.openxmlformats.org/presentationml/2006/ole">
            <p:oleObj spid="_x0000_s25605" name="Equation" r:id="rId5" imgW="1625400" imgH="406080" progId="Equation.3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698812" y="3886200"/>
          <a:ext cx="6149788" cy="798064"/>
        </p:xfrm>
        <a:graphic>
          <a:graphicData uri="http://schemas.openxmlformats.org/presentationml/2006/ole">
            <p:oleObj spid="_x0000_s25607" name="Equation" r:id="rId6" imgW="3746500" imgH="482600" progId="Equation.3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209800" y="4836665"/>
          <a:ext cx="2956126" cy="762000"/>
        </p:xfrm>
        <a:graphic>
          <a:graphicData uri="http://schemas.openxmlformats.org/presentationml/2006/ole">
            <p:oleObj spid="_x0000_s25609" name="Equation" r:id="rId7" imgW="17398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dirty="0" smtClean="0"/>
              <a:t>3.2 The fractional relaxation and creep functions under quasi-static loading</a:t>
            </a:r>
          </a:p>
          <a:p>
            <a:pPr>
              <a:buNone/>
            </a:pPr>
            <a:r>
              <a:rPr lang="en-US" dirty="0" smtClean="0"/>
              <a:t>The loading processes of relaxation and creep tests are, respectively,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(19)</a:t>
            </a:r>
          </a:p>
          <a:p>
            <a:pPr>
              <a:buNone/>
            </a:pPr>
            <a:endParaRPr lang="en-US" dirty="0" smtClean="0"/>
          </a:p>
          <a:p>
            <a:pPr algn="r">
              <a:spcAft>
                <a:spcPts val="1800"/>
              </a:spcAft>
              <a:buNone/>
            </a:pPr>
            <a:r>
              <a:rPr lang="en-US" dirty="0" smtClean="0"/>
              <a:t>(20)</a:t>
            </a:r>
          </a:p>
          <a:p>
            <a:pPr>
              <a:buNone/>
            </a:pPr>
            <a:r>
              <a:rPr lang="en-US" dirty="0" smtClean="0"/>
              <a:t>where    and    are constant strain and stress rates, respectively, and      </a:t>
            </a:r>
            <a:r>
              <a:rPr lang="en-US" dirty="0" err="1" smtClean="0"/>
              <a:t>and</a:t>
            </a:r>
            <a:r>
              <a:rPr lang="en-US" dirty="0" smtClean="0"/>
              <a:t>      are constants.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314575" y="3048000"/>
          <a:ext cx="3030538" cy="838200"/>
        </p:xfrm>
        <a:graphic>
          <a:graphicData uri="http://schemas.openxmlformats.org/presentationml/2006/ole">
            <p:oleObj spid="_x0000_s26625" name="Equation" r:id="rId3" imgW="1752480" imgH="482400" progId="Equation.3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417482" y="4038600"/>
          <a:ext cx="2764118" cy="762000"/>
        </p:xfrm>
        <a:graphic>
          <a:graphicData uri="http://schemas.openxmlformats.org/presentationml/2006/ole">
            <p:oleObj spid="_x0000_s26627" name="Equation" r:id="rId4" imgW="1765080" imgH="4824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447800" y="4953000"/>
          <a:ext cx="301753" cy="304800"/>
        </p:xfrm>
        <a:graphic>
          <a:graphicData uri="http://schemas.openxmlformats.org/presentationml/2006/ole">
            <p:oleObj spid="_x0000_s26629" name="Equation" r:id="rId5" imgW="152280" imgH="164880" progId="Equation.3">
              <p:embed/>
            </p:oleObj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286000" y="4953000"/>
          <a:ext cx="286870" cy="304800"/>
        </p:xfrm>
        <a:graphic>
          <a:graphicData uri="http://schemas.openxmlformats.org/presentationml/2006/ole">
            <p:oleObj spid="_x0000_s26631" name="Equation" r:id="rId6" imgW="152280" imgH="164880" progId="Equation.3">
              <p:embed/>
            </p:oleObj>
          </a:graphicData>
        </a:graphic>
      </p:graphicFrame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267200" y="5276850"/>
          <a:ext cx="304800" cy="438150"/>
        </p:xfrm>
        <a:graphic>
          <a:graphicData uri="http://schemas.openxmlformats.org/presentationml/2006/ole">
            <p:oleObj spid="_x0000_s26633" name="Equation" r:id="rId7" imgW="152280" imgH="215640" progId="Equation.3">
              <p:embed/>
            </p:oleObj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190460" y="5334000"/>
          <a:ext cx="314740" cy="381000"/>
        </p:xfrm>
        <a:graphic>
          <a:graphicData uri="http://schemas.openxmlformats.org/presentationml/2006/ole">
            <p:oleObj spid="_x0000_s26635" name="Equation" r:id="rId8" imgW="177569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By Boltzmann superposition principle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spcAft>
                <a:spcPts val="2400"/>
              </a:spcAft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from (13) and (16) we obtain the relaxation and creep response functions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743200" y="2209800"/>
          <a:ext cx="2763838" cy="609600"/>
        </p:xfrm>
        <a:graphic>
          <a:graphicData uri="http://schemas.openxmlformats.org/presentationml/2006/ole">
            <p:oleObj spid="_x0000_s27649" name="Equation" r:id="rId4" imgW="1511280" imgH="330120" progId="Equation.3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43200" y="2895600"/>
          <a:ext cx="2709863" cy="609600"/>
        </p:xfrm>
        <a:graphic>
          <a:graphicData uri="http://schemas.openxmlformats.org/presentationml/2006/ole">
            <p:oleObj spid="_x0000_s27651" name="Equation" r:id="rId5" imgW="14857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533400" y="1219200"/>
          <a:ext cx="8033898" cy="3999681"/>
        </p:xfrm>
        <a:graphic>
          <a:graphicData uri="http://schemas.openxmlformats.org/presentationml/2006/ole">
            <p:oleObj spid="_x0000_s30721" name="Equation" r:id="rId3" imgW="5232240" imgH="2387520" progId="Equation.3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43800" y="49778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(21)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533400" y="1295400"/>
          <a:ext cx="8001000" cy="3962400"/>
        </p:xfrm>
        <a:graphic>
          <a:graphicData uri="http://schemas.openxmlformats.org/presentationml/2006/ole">
            <p:oleObj spid="_x0000_s57346" name="Equation" r:id="rId3" imgW="5219640" imgH="23875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43800" y="4953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(22)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When                  , the relaxation and creep functions of classical </a:t>
            </a:r>
            <a:r>
              <a:rPr lang="en-US" dirty="0" err="1" smtClean="0"/>
              <a:t>St.Venant</a:t>
            </a:r>
            <a:r>
              <a:rPr lang="en-US" dirty="0" smtClean="0"/>
              <a:t> model are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(23)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(24)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524000" y="914400"/>
          <a:ext cx="1371600" cy="457200"/>
        </p:xfrm>
        <a:graphic>
          <a:graphicData uri="http://schemas.openxmlformats.org/presentationml/2006/ole">
            <p:oleObj spid="_x0000_s31745" name="Equation" r:id="rId3" imgW="596641" imgH="203112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371600" y="2133600"/>
          <a:ext cx="5985164" cy="1219200"/>
        </p:xfrm>
        <a:graphic>
          <a:graphicData uri="http://schemas.openxmlformats.org/presentationml/2006/ole">
            <p:oleObj spid="_x0000_s31747" name="Equation" r:id="rId4" imgW="4114800" imgH="83820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371600" y="3886200"/>
          <a:ext cx="5727561" cy="1371600"/>
        </p:xfrm>
        <a:graphic>
          <a:graphicData uri="http://schemas.openxmlformats.org/presentationml/2006/ole">
            <p:oleObj spid="_x0000_s31749" name="Equation" r:id="rId5" imgW="3619500" imgH="86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Bone is anisotropic and </a:t>
            </a:r>
            <a:r>
              <a:rPr lang="en-US" dirty="0" err="1" smtClean="0"/>
              <a:t>viscoelastic</a:t>
            </a:r>
            <a:endParaRPr lang="en-US" dirty="0" smtClean="0"/>
          </a:p>
          <a:p>
            <a:r>
              <a:rPr lang="en-US" dirty="0" smtClean="0"/>
              <a:t>Study on mechanical behavior of Cranial bone is the basic work of research on </a:t>
            </a:r>
            <a:r>
              <a:rPr lang="en-US" dirty="0" err="1" smtClean="0"/>
              <a:t>craniocerebral</a:t>
            </a:r>
            <a:r>
              <a:rPr lang="en-US" dirty="0" smtClean="0"/>
              <a:t> injury.</a:t>
            </a:r>
          </a:p>
          <a:p>
            <a:r>
              <a:rPr lang="en-US" dirty="0" smtClean="0"/>
              <a:t>The researches on dynamic behavior of bones are important in guiding </a:t>
            </a:r>
            <a:r>
              <a:rPr lang="en-US" dirty="0" err="1" smtClean="0"/>
              <a:t>orthopaedics</a:t>
            </a:r>
            <a:r>
              <a:rPr lang="en-US" dirty="0" smtClean="0"/>
              <a:t> diseases, cure of bone injure, substitutive materials and healing study.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Data fitting and comparison</a:t>
            </a:r>
          </a:p>
          <a:p>
            <a:pPr>
              <a:lnSpc>
                <a:spcPct val="150000"/>
              </a:lnSpc>
              <a:spcBef>
                <a:spcPts val="5400"/>
              </a:spcBef>
              <a:buNone/>
            </a:pPr>
            <a:r>
              <a:rPr lang="en-US" dirty="0" smtClean="0"/>
              <a:t> The relaxation and creep functions (21) and (22) are fitted with the experimental data from Zhu et </a:t>
            </a:r>
            <a:r>
              <a:rPr lang="en-US" dirty="0" err="1" smtClean="0"/>
              <a:t>al’s</a:t>
            </a:r>
            <a:r>
              <a:rPr lang="en-US" dirty="0" smtClean="0"/>
              <a:t>, and we take parameters A, B, E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，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，</a:t>
            </a:r>
            <a:r>
              <a:rPr lang="en-US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altLang="zh-CN" dirty="0" err="1" smtClean="0"/>
              <a:t>τ</a:t>
            </a:r>
            <a:r>
              <a:rPr lang="en-US" baseline="-25000" dirty="0" err="1" smtClean="0"/>
              <a:t>r</a:t>
            </a:r>
            <a:r>
              <a:rPr lang="en-US" dirty="0" smtClean="0"/>
              <a:t>, </a:t>
            </a:r>
            <a:r>
              <a:rPr lang="en-US" altLang="zh-CN" dirty="0" err="1" smtClean="0"/>
              <a:t>τ</a:t>
            </a:r>
            <a:r>
              <a:rPr lang="en-US" baseline="-25000" dirty="0" err="1" smtClean="0"/>
              <a:t>d</a:t>
            </a:r>
            <a:r>
              <a:rPr lang="en-US" dirty="0" smtClean="0"/>
              <a:t> the same values as Zhu et </a:t>
            </a:r>
            <a:r>
              <a:rPr lang="en-US" dirty="0" err="1" smtClean="0"/>
              <a:t>al’s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696200" cy="5287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altLang="zh-CN" sz="2600" dirty="0" smtClean="0"/>
          </a:p>
          <a:p>
            <a:pPr>
              <a:buNone/>
            </a:pPr>
            <a:endParaRPr lang="en-US" altLang="zh-CN" sz="2600" dirty="0" smtClean="0"/>
          </a:p>
          <a:p>
            <a:pPr>
              <a:buNone/>
            </a:pPr>
            <a:r>
              <a:rPr lang="zh-CN" altLang="en-US" sz="2600" dirty="0" smtClean="0"/>
              <a:t>    </a:t>
            </a:r>
            <a:endParaRPr lang="en-US" altLang="zh-CN" sz="26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</a:t>
            </a:r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3100" dirty="0" smtClean="0"/>
              <a:t>   (</a:t>
            </a:r>
            <a:r>
              <a:rPr lang="en-US" sz="3100" dirty="0" smtClean="0"/>
              <a:t>***)</a:t>
            </a:r>
            <a:r>
              <a:rPr lang="en-US" altLang="zh-CN" sz="3100" dirty="0" smtClean="0"/>
              <a:t>: Relaxation experimental data from [5]; (</a:t>
            </a:r>
            <a:r>
              <a:rPr lang="en-US" sz="3100" dirty="0" smtClean="0"/>
              <a:t>---): the relaxation function (23) of the standard </a:t>
            </a:r>
            <a:r>
              <a:rPr lang="en-US" sz="3100" dirty="0" err="1" smtClean="0"/>
              <a:t>St.Venant</a:t>
            </a:r>
            <a:r>
              <a:rPr lang="en-US" sz="3100" dirty="0" smtClean="0"/>
              <a:t> model;</a:t>
            </a:r>
            <a:r>
              <a:rPr lang="zh-CN" altLang="en-US" sz="3100" dirty="0" smtClean="0"/>
              <a:t> </a:t>
            </a:r>
            <a:r>
              <a:rPr lang="en-US" altLang="zh-CN" sz="3100" dirty="0" smtClean="0"/>
              <a:t>(—):the relaxation function (21) of the fractional </a:t>
            </a:r>
            <a:r>
              <a:rPr lang="en-US" altLang="zh-CN" sz="3100" dirty="0" err="1" smtClean="0"/>
              <a:t>St.Venant</a:t>
            </a:r>
            <a:r>
              <a:rPr lang="en-US" altLang="zh-CN" sz="3100" dirty="0" smtClean="0"/>
              <a:t> model. Here,</a:t>
            </a:r>
            <a:r>
              <a:rPr lang="zh-CN" altLang="en-US" sz="3100" b="1" dirty="0" smtClean="0"/>
              <a:t> </a:t>
            </a:r>
            <a:r>
              <a:rPr lang="en-US" sz="3100" dirty="0" smtClean="0"/>
              <a:t>q=0.965, </a:t>
            </a:r>
            <a:r>
              <a:rPr lang="en-US" altLang="zh-CN" sz="3100" dirty="0" smtClean="0"/>
              <a:t>μ</a:t>
            </a:r>
            <a:r>
              <a:rPr lang="en-US" sz="3100" dirty="0" smtClean="0"/>
              <a:t>=0.96</a:t>
            </a:r>
            <a:r>
              <a:rPr lang="en-US" altLang="zh-CN" sz="3100" dirty="0" smtClean="0"/>
              <a:t>.</a:t>
            </a:r>
            <a:endParaRPr lang="en-US" sz="31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19125"/>
            <a:ext cx="52673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zh-CN" altLang="en-US" sz="2600" dirty="0" smtClean="0"/>
              <a:t>   </a:t>
            </a:r>
            <a:r>
              <a:rPr lang="en-US" altLang="zh-CN" sz="2600" dirty="0" smtClean="0"/>
              <a:t>(</a:t>
            </a:r>
            <a:r>
              <a:rPr lang="en-US" sz="2600" dirty="0" smtClean="0"/>
              <a:t>***</a:t>
            </a:r>
            <a:r>
              <a:rPr lang="en-US" dirty="0" smtClean="0"/>
              <a:t>)</a:t>
            </a:r>
            <a:r>
              <a:rPr lang="en-US" altLang="zh-CN" sz="2600" dirty="0" smtClean="0"/>
              <a:t>: Creep experimental data from [5]; </a:t>
            </a:r>
            <a:r>
              <a:rPr lang="en-US" altLang="zh-CN" dirty="0" smtClean="0"/>
              <a:t>(</a:t>
            </a:r>
            <a:r>
              <a:rPr lang="en-US" sz="2600" dirty="0" smtClean="0"/>
              <a:t>---</a:t>
            </a:r>
            <a:r>
              <a:rPr lang="en-US" dirty="0" smtClean="0"/>
              <a:t>): the creep function (24) of the standard </a:t>
            </a:r>
            <a:r>
              <a:rPr lang="en-US" dirty="0" err="1" smtClean="0"/>
              <a:t>St.Venant</a:t>
            </a:r>
            <a:r>
              <a:rPr lang="en-US" dirty="0" smtClean="0"/>
              <a:t> model;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sz="2600" dirty="0" smtClean="0"/>
              <a:t>—</a:t>
            </a:r>
            <a:r>
              <a:rPr lang="en-US" altLang="zh-CN" dirty="0" smtClean="0"/>
              <a:t>):the creep function (22) of the fractional </a:t>
            </a:r>
            <a:r>
              <a:rPr lang="en-US" altLang="zh-CN" dirty="0" err="1" smtClean="0"/>
              <a:t>St.Venant</a:t>
            </a:r>
            <a:r>
              <a:rPr lang="en-US" altLang="zh-CN" dirty="0" smtClean="0"/>
              <a:t> model. Here,</a:t>
            </a:r>
            <a:r>
              <a:rPr lang="zh-CN" altLang="en-US" sz="2600" b="1" dirty="0" smtClean="0"/>
              <a:t> </a:t>
            </a:r>
            <a:r>
              <a:rPr lang="en-US" sz="2600" dirty="0" smtClean="0"/>
              <a:t>q=0.5,  </a:t>
            </a:r>
            <a:r>
              <a:rPr lang="en-US" altLang="zh-CN" sz="2600" dirty="0" smtClean="0"/>
              <a:t>μ</a:t>
            </a:r>
            <a:r>
              <a:rPr lang="en-US" sz="2600" dirty="0" smtClean="0"/>
              <a:t>=0.47.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609600"/>
            <a:ext cx="52673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73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It is shown that, the fractional </a:t>
            </a:r>
            <a:r>
              <a:rPr lang="en-US" dirty="0" err="1" smtClean="0"/>
              <a:t>St.Venant</a:t>
            </a:r>
            <a:r>
              <a:rPr lang="en-US" dirty="0" smtClean="0"/>
              <a:t> model is more efficient than the standard </a:t>
            </a:r>
            <a:r>
              <a:rPr lang="en-US" dirty="0" err="1" smtClean="0"/>
              <a:t>St.Venant</a:t>
            </a:r>
            <a:r>
              <a:rPr lang="en-US" dirty="0" smtClean="0"/>
              <a:t> model with integer order in describing the stress-strain constitutive relations for the </a:t>
            </a:r>
            <a:r>
              <a:rPr lang="en-US" dirty="0" err="1" smtClean="0"/>
              <a:t>viscoelasticity</a:t>
            </a:r>
            <a:r>
              <a:rPr lang="en-US" dirty="0" smtClean="0"/>
              <a:t> of human cranial bone.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 Conclusion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The fractional </a:t>
            </a:r>
            <a:r>
              <a:rPr lang="en-US" dirty="0" err="1" smtClean="0"/>
              <a:t>St.Venant</a:t>
            </a:r>
            <a:r>
              <a:rPr lang="en-US" dirty="0" smtClean="0"/>
              <a:t> model is more efficient than the classical model in describing the stress-strain constitutive relations for the </a:t>
            </a:r>
            <a:r>
              <a:rPr lang="en-US" dirty="0" err="1" smtClean="0"/>
              <a:t>viscoelasticity</a:t>
            </a:r>
            <a:r>
              <a:rPr lang="en-US" dirty="0" smtClean="0"/>
              <a:t> of human cranial bone.</a:t>
            </a:r>
          </a:p>
          <a:p>
            <a:r>
              <a:rPr lang="en-US" dirty="0" smtClean="0"/>
              <a:t>It is efficient that applying fractional calculus method to describe constitutive relations of biological </a:t>
            </a:r>
            <a:r>
              <a:rPr lang="en-US" dirty="0" err="1" smtClean="0"/>
              <a:t>viscoelastic</a:t>
            </a:r>
            <a:r>
              <a:rPr lang="en-US" dirty="0" smtClean="0"/>
              <a:t> materials.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Thank you very much!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err="1" smtClean="0"/>
              <a:t>Jiaguo</a:t>
            </a:r>
            <a:r>
              <a:rPr lang="en-US" sz="2800" dirty="0" smtClean="0"/>
              <a:t> Liu</a:t>
            </a:r>
          </a:p>
          <a:p>
            <a:pPr algn="ctr">
              <a:buNone/>
            </a:pPr>
            <a:r>
              <a:rPr lang="en-US" sz="2800" dirty="0" smtClean="0"/>
              <a:t>liujiaguo@sdu.edu.cn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Cranial Bones: eight bones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0388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524000"/>
            <a:ext cx="6934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   </a:t>
            </a:r>
            <a:r>
              <a:rPr lang="en-US" sz="2800" dirty="0" smtClean="0"/>
              <a:t>Zhu et al’ study on the behavior of  cranial bone by classical </a:t>
            </a:r>
            <a:r>
              <a:rPr lang="en-US" sz="2800" dirty="0" err="1" smtClean="0"/>
              <a:t>St.Venant</a:t>
            </a:r>
            <a:r>
              <a:rPr lang="en-US" sz="2800" dirty="0" smtClean="0"/>
              <a:t> model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  Classical Maxwell and </a:t>
            </a:r>
            <a:r>
              <a:rPr lang="en-US" sz="2800" dirty="0" err="1" smtClean="0"/>
              <a:t>Zener</a:t>
            </a:r>
            <a:r>
              <a:rPr lang="en-US" sz="2800" dirty="0" smtClean="0"/>
              <a:t> model’s fractional order generalizations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2. Fractional generalization of classical   </a:t>
            </a:r>
            <a:r>
              <a:rPr lang="en-US" sz="3600" dirty="0" err="1" smtClean="0"/>
              <a:t>St.Venant</a:t>
            </a:r>
            <a:r>
              <a:rPr lang="en-US" sz="3600" dirty="0" smtClean="0"/>
              <a:t>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2.1  The classical (integer order) </a:t>
            </a:r>
            <a:r>
              <a:rPr lang="en-US" dirty="0" err="1" smtClean="0"/>
              <a:t>St.Venant</a:t>
            </a:r>
            <a:r>
              <a:rPr lang="en-US" dirty="0" smtClean="0"/>
              <a:t> model is shown as follows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Its constitutive equation is </a:t>
            </a:r>
          </a:p>
          <a:p>
            <a:pPr algn="r">
              <a:buNone/>
            </a:pPr>
            <a:r>
              <a:rPr lang="en-US" dirty="0" smtClean="0"/>
              <a:t>                                                                              (1)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19400"/>
            <a:ext cx="5537835" cy="192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395538" y="5245100"/>
          <a:ext cx="4292600" cy="484188"/>
        </p:xfrm>
        <a:graphic>
          <a:graphicData uri="http://schemas.openxmlformats.org/presentationml/2006/ole">
            <p:oleObj spid="_x0000_s2056" name="Equation" r:id="rId4" imgW="2057400" imgH="228600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0" y="1752600"/>
          <a:ext cx="526143" cy="381000"/>
        </p:xfrm>
        <a:graphic>
          <a:graphicData uri="http://schemas.openxmlformats.org/presentationml/2006/ole">
            <p:oleObj spid="_x0000_s1028" name="Equation" r:id="rId4" imgW="279360" imgH="203040" progId="Equation.3">
              <p:embed/>
            </p:oleObj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where         and        denote the stress and strain,        is the elastic coefficients, and    is the viscosity.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                                                                          (2)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Obviously,</a:t>
            </a:r>
          </a:p>
          <a:p>
            <a:pPr algn="r">
              <a:buNone/>
            </a:pPr>
            <a:r>
              <a:rPr lang="en-US" dirty="0" smtClean="0"/>
              <a:t>                                                                          (3)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781629" y="1752600"/>
          <a:ext cx="580571" cy="381000"/>
        </p:xfrm>
        <a:graphic>
          <a:graphicData uri="http://schemas.openxmlformats.org/presentationml/2006/ole">
            <p:oleObj spid="_x0000_s1030" name="Equation" r:id="rId5" imgW="304560" imgH="20304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893888" y="2841625"/>
          <a:ext cx="1398587" cy="739775"/>
        </p:xfrm>
        <a:graphic>
          <a:graphicData uri="http://schemas.openxmlformats.org/presentationml/2006/ole">
            <p:oleObj spid="_x0000_s1032" name="Equation" r:id="rId6" imgW="825480" imgH="431640" progId="Equation.3">
              <p:embed/>
            </p:oleObj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657600" y="2819399"/>
          <a:ext cx="1371600" cy="780057"/>
        </p:xfrm>
        <a:graphic>
          <a:graphicData uri="http://schemas.openxmlformats.org/presentationml/2006/ole">
            <p:oleObj spid="_x0000_s1034" name="Equation" r:id="rId7" imgW="850680" imgH="431640" progId="Equation.3">
              <p:embed/>
            </p:oleObj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410199" y="2819400"/>
          <a:ext cx="990601" cy="755543"/>
        </p:xfrm>
        <a:graphic>
          <a:graphicData uri="http://schemas.openxmlformats.org/presentationml/2006/ole">
            <p:oleObj spid="_x0000_s1036" name="Equation" r:id="rId8" imgW="558558" imgH="431613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620000" y="1752600"/>
          <a:ext cx="655637" cy="381000"/>
        </p:xfrm>
        <a:graphic>
          <a:graphicData uri="http://schemas.openxmlformats.org/presentationml/2006/ole">
            <p:oleObj spid="_x0000_s1040" name="Equation" r:id="rId9" imgW="457200" imgH="215640" progId="Equation.3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789363" y="4572000"/>
          <a:ext cx="1544637" cy="457200"/>
        </p:xfrm>
        <a:graphic>
          <a:graphicData uri="http://schemas.openxmlformats.org/presentationml/2006/ole">
            <p:oleObj spid="_x0000_s1041" name="Equation" r:id="rId10" imgW="774360" imgH="228600" progId="Equation.3">
              <p:embed/>
            </p:oleObj>
          </a:graphicData>
        </a:graphic>
      </p:graphicFrame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724400" y="2209800"/>
          <a:ext cx="233082" cy="304800"/>
        </p:xfrm>
        <a:graphic>
          <a:graphicData uri="http://schemas.openxmlformats.org/presentationml/2006/ole">
            <p:oleObj spid="_x0000_s1043" name="Equation" r:id="rId11" imgW="126780" imgH="164814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2209800" y="990600"/>
          <a:ext cx="4027488" cy="457200"/>
        </p:xfrm>
        <a:graphic>
          <a:graphicData uri="http://schemas.openxmlformats.org/presentationml/2006/ole">
            <p:oleObj spid="_x0000_s1045" name="Equation" r:id="rId12" imgW="1930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2.2 Fractional generalization of </a:t>
            </a:r>
            <a:r>
              <a:rPr lang="en-US" dirty="0" err="1" smtClean="0"/>
              <a:t>St.Venant</a:t>
            </a:r>
            <a:r>
              <a:rPr lang="en-US" dirty="0" smtClean="0"/>
              <a:t> model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Riemann-</a:t>
            </a:r>
            <a:r>
              <a:rPr lang="en-US" dirty="0" err="1" smtClean="0"/>
              <a:t>Liouville</a:t>
            </a:r>
            <a:r>
              <a:rPr lang="en-US" dirty="0" smtClean="0"/>
              <a:t> fractional operators: 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                                                                              (4)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                                                                              </a:t>
            </a:r>
          </a:p>
          <a:p>
            <a:pPr algn="r">
              <a:buNone/>
            </a:pPr>
            <a:r>
              <a:rPr lang="en-US" dirty="0" smtClean="0"/>
              <a:t>  (5)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97050" y="2438400"/>
          <a:ext cx="5492750" cy="914400"/>
        </p:xfrm>
        <a:graphic>
          <a:graphicData uri="http://schemas.openxmlformats.org/presentationml/2006/ole">
            <p:oleObj spid="_x0000_s17410" name="Equation" r:id="rId3" imgW="2743200" imgH="457200" progId="Equation.3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0" y="914400"/>
          <a:ext cx="114300" cy="219075"/>
        </p:xfrm>
        <a:graphic>
          <a:graphicData uri="http://schemas.openxmlformats.org/presentationml/2006/ole">
            <p:oleObj spid="_x0000_s17409" name="Equation" r:id="rId4" imgW="114151" imgH="215619" progId="Equation.3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05412" y="1133475"/>
            <a:ext cx="16385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667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397000" y="3886200"/>
          <a:ext cx="6178550" cy="838200"/>
        </p:xfrm>
        <a:graphic>
          <a:graphicData uri="http://schemas.openxmlformats.org/presentationml/2006/ole">
            <p:oleObj spid="_x0000_s17414" name="Equation" r:id="rId5" imgW="3085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   </a:t>
            </a:r>
          </a:p>
          <a:p>
            <a:pPr algn="r">
              <a:buNone/>
            </a:pPr>
            <a:r>
              <a:rPr lang="en-US" dirty="0" smtClean="0"/>
              <a:t>                                                            ,                    (6)</a:t>
            </a:r>
          </a:p>
          <a:p>
            <a:pPr algn="r">
              <a:spcAft>
                <a:spcPts val="600"/>
              </a:spcAft>
              <a:buNone/>
            </a:pPr>
            <a:r>
              <a:rPr lang="en-US" dirty="0" smtClean="0"/>
              <a:t>                                                        .                    (7)</a:t>
            </a:r>
          </a:p>
          <a:p>
            <a:pPr algn="just">
              <a:buNone/>
            </a:pPr>
            <a:r>
              <a:rPr lang="en-US" dirty="0" smtClean="0"/>
              <a:t>                               is equivalent with Eq. (1).</a:t>
            </a:r>
          </a:p>
          <a:p>
            <a:pPr algn="just">
              <a:spcAft>
                <a:spcPts val="600"/>
              </a:spcAft>
              <a:buNone/>
            </a:pPr>
            <a:r>
              <a:rPr lang="en-US" dirty="0" smtClean="0"/>
              <a:t>Integrals from     to     give</a:t>
            </a:r>
          </a:p>
          <a:p>
            <a:pPr algn="r">
              <a:spcAft>
                <a:spcPts val="600"/>
              </a:spcAft>
              <a:buNone/>
            </a:pPr>
            <a:r>
              <a:rPr lang="en-US" dirty="0" smtClean="0"/>
              <a:t>                                                        ,                   (8)</a:t>
            </a:r>
          </a:p>
          <a:p>
            <a:pPr algn="r">
              <a:spcAft>
                <a:spcPts val="600"/>
              </a:spcAft>
              <a:buNone/>
            </a:pPr>
            <a:r>
              <a:rPr lang="en-US" dirty="0" smtClean="0"/>
              <a:t>,                (9)</a:t>
            </a:r>
          </a:p>
          <a:p>
            <a:pPr>
              <a:buNone/>
            </a:pPr>
            <a:r>
              <a:rPr lang="en-US" dirty="0" smtClean="0"/>
              <a:t> where      and      are initial values of         and respectively.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974975" y="914400"/>
          <a:ext cx="3349625" cy="533400"/>
        </p:xfrm>
        <a:graphic>
          <a:graphicData uri="http://schemas.openxmlformats.org/presentationml/2006/ole">
            <p:oleObj spid="_x0000_s18433" name="Equation" r:id="rId3" imgW="1498320" imgH="241200" progId="Equation.3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971800" y="1447800"/>
          <a:ext cx="3291840" cy="457200"/>
        </p:xfrm>
        <a:graphic>
          <a:graphicData uri="http://schemas.openxmlformats.org/presentationml/2006/ole">
            <p:oleObj spid="_x0000_s18435" name="Equation" r:id="rId4" imgW="1714500" imgH="241300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438400" y="2895600"/>
          <a:ext cx="3898900" cy="533400"/>
        </p:xfrm>
        <a:graphic>
          <a:graphicData uri="http://schemas.openxmlformats.org/presentationml/2006/ole">
            <p:oleObj spid="_x0000_s18443" name="Equation" r:id="rId5" imgW="2019240" imgH="279360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057400" y="3505200"/>
          <a:ext cx="4530725" cy="533400"/>
        </p:xfrm>
        <a:graphic>
          <a:graphicData uri="http://schemas.openxmlformats.org/presentationml/2006/ole">
            <p:oleObj spid="_x0000_s18445" name="Equation" r:id="rId6" imgW="2349360" imgH="279360" progId="Equation.3">
              <p:embed/>
            </p:oleObj>
          </a:graphicData>
        </a:graphic>
      </p:graphicFrame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33400" y="1981200"/>
          <a:ext cx="2438400" cy="457200"/>
        </p:xfrm>
        <a:graphic>
          <a:graphicData uri="http://schemas.openxmlformats.org/presentationml/2006/ole">
            <p:oleObj spid="_x0000_s18447" name="Equation" r:id="rId7" imgW="1066337" imgH="203112" progId="Equation.3">
              <p:embed/>
            </p:oleObj>
          </a:graphicData>
        </a:graphic>
      </p:graphicFrame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524000" y="4114800"/>
          <a:ext cx="317500" cy="457200"/>
        </p:xfrm>
        <a:graphic>
          <a:graphicData uri="http://schemas.openxmlformats.org/presentationml/2006/ole">
            <p:oleObj spid="_x0000_s18449" name="Equation" r:id="rId8" imgW="190440" imgH="228600" progId="Equation.3">
              <p:embed/>
            </p:oleObj>
          </a:graphicData>
        </a:graphic>
      </p:graphicFrame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2590800" y="4114800"/>
          <a:ext cx="381000" cy="457200"/>
        </p:xfrm>
        <a:graphic>
          <a:graphicData uri="http://schemas.openxmlformats.org/presentationml/2006/ole">
            <p:oleObj spid="_x0000_s18451" name="Equation" r:id="rId9" imgW="165028" imgH="228501" progId="Equation.3">
              <p:embed/>
            </p:oleObj>
          </a:graphicData>
        </a:graphic>
      </p:graphicFrame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5715000" y="4114800"/>
          <a:ext cx="580571" cy="457200"/>
        </p:xfrm>
        <a:graphic>
          <a:graphicData uri="http://schemas.openxmlformats.org/presentationml/2006/ole">
            <p:oleObj spid="_x0000_s18453" name="Equation" r:id="rId10" imgW="304560" imgH="203040" progId="Equation.3">
              <p:embed/>
            </p:oleObj>
          </a:graphicData>
        </a:graphic>
      </p:graphicFrame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7010400" y="4114800"/>
          <a:ext cx="609600" cy="533400"/>
        </p:xfrm>
        <a:graphic>
          <a:graphicData uri="http://schemas.openxmlformats.org/presentationml/2006/ole">
            <p:oleObj spid="_x0000_s18455" name="Equation" r:id="rId11" imgW="279279" imgH="203112" progId="Equation.3">
              <p:embed/>
            </p:oleObj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3352800" y="2552700"/>
          <a:ext cx="169862" cy="342900"/>
        </p:xfrm>
        <a:graphic>
          <a:graphicData uri="http://schemas.openxmlformats.org/presentationml/2006/ole">
            <p:oleObj spid="_x0000_s18457" name="Equation" r:id="rId12" imgW="88560" imgH="152280" progId="Equation.3">
              <p:embed/>
            </p:oleObj>
          </a:graphicData>
        </a:graphic>
      </p:graphicFrame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2576513" y="2495550"/>
          <a:ext cx="242887" cy="400050"/>
        </p:xfrm>
        <a:graphic>
          <a:graphicData uri="http://schemas.openxmlformats.org/presentationml/2006/ole">
            <p:oleObj spid="_x0000_s18459" name="Equation" r:id="rId13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Substituting                     by                   in (8), and</a:t>
            </a:r>
          </a:p>
          <a:p>
            <a:pPr>
              <a:buNone/>
            </a:pPr>
            <a:r>
              <a:rPr lang="en-US" dirty="0" smtClean="0"/>
              <a:t>                   by                     in (9), we obtain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results the fractional </a:t>
            </a:r>
            <a:r>
              <a:rPr lang="en-US" dirty="0" err="1" smtClean="0"/>
              <a:t>St.Venant</a:t>
            </a:r>
            <a:r>
              <a:rPr lang="en-US" dirty="0" smtClean="0"/>
              <a:t> model: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  (10)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11375" y="1981200"/>
          <a:ext cx="3908425" cy="609600"/>
        </p:xfrm>
        <a:graphic>
          <a:graphicData uri="http://schemas.openxmlformats.org/presentationml/2006/ole">
            <p:oleObj spid="_x0000_s20482" name="Equation" r:id="rId3" imgW="1866600" imgH="27936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68450" y="2590800"/>
          <a:ext cx="4679950" cy="609600"/>
        </p:xfrm>
        <a:graphic>
          <a:graphicData uri="http://schemas.openxmlformats.org/presentationml/2006/ole">
            <p:oleObj spid="_x0000_s20483" name="Equation" r:id="rId4" imgW="2197080" imgH="279360" progId="Equation.3">
              <p:embed/>
            </p:oleObj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384675" y="914400"/>
          <a:ext cx="1482725" cy="533400"/>
        </p:xfrm>
        <a:graphic>
          <a:graphicData uri="http://schemas.openxmlformats.org/presentationml/2006/ole">
            <p:oleObj spid="_x0000_s20484" name="Equation" r:id="rId5" imgW="812520" imgH="241200" progId="Equation.3">
              <p:embed/>
            </p:oleObj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362200" y="914400"/>
          <a:ext cx="1536192" cy="533400"/>
        </p:xfrm>
        <a:graphic>
          <a:graphicData uri="http://schemas.openxmlformats.org/presentationml/2006/ole">
            <p:oleObj spid="_x0000_s20486" name="Equation" r:id="rId6" imgW="799753" imgH="241195" progId="Equation.3">
              <p:embed/>
            </p:oleObj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33400" y="1447800"/>
          <a:ext cx="1447800" cy="533400"/>
        </p:xfrm>
        <a:graphic>
          <a:graphicData uri="http://schemas.openxmlformats.org/presentationml/2006/ole">
            <p:oleObj spid="_x0000_s20488" name="Equation" r:id="rId7" imgW="774364" imgH="241195" progId="Equation.3">
              <p:embed/>
            </p:oleObj>
          </a:graphicData>
        </a:graphic>
      </p:graphicFrame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514600" y="1447800"/>
          <a:ext cx="1476375" cy="533400"/>
        </p:xfrm>
        <a:graphic>
          <a:graphicData uri="http://schemas.openxmlformats.org/presentationml/2006/ole">
            <p:oleObj spid="_x0000_s20490" name="Equation" r:id="rId8" imgW="812520" imgH="241200" progId="Equation.3">
              <p:embed/>
            </p:oleObj>
          </a:graphicData>
        </a:graphic>
      </p:graphicFrame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6351588" y="2667000"/>
          <a:ext cx="1700212" cy="457200"/>
        </p:xfrm>
        <a:graphic>
          <a:graphicData uri="http://schemas.openxmlformats.org/presentationml/2006/ole">
            <p:oleObj spid="_x0000_s20492" name="Equation" r:id="rId9" imgW="863280" imgH="203040" progId="Equation.3">
              <p:embed/>
            </p:oleObj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838200" y="3352800"/>
          <a:ext cx="1072896" cy="533400"/>
        </p:xfrm>
        <a:graphic>
          <a:graphicData uri="http://schemas.openxmlformats.org/presentationml/2006/ole">
            <p:oleObj spid="_x0000_s20494" name="Equation" r:id="rId10" imgW="418918" imgH="241195" progId="Equation.3">
              <p:embed/>
            </p:oleObj>
          </a:graphicData>
        </a:graphic>
      </p:graphicFrame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762000" y="3962400"/>
          <a:ext cx="7848600" cy="685800"/>
        </p:xfrm>
        <a:graphic>
          <a:graphicData uri="http://schemas.openxmlformats.org/presentationml/2006/ole">
            <p:oleObj spid="_x0000_s20496" name="Equation" r:id="rId11" imgW="35052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757</Words>
  <Application>Microsoft Office PowerPoint</Application>
  <PresentationFormat>On-screen Show (4:3)</PresentationFormat>
  <Paragraphs>176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1_Custom Design</vt:lpstr>
      <vt:lpstr>Custom Design</vt:lpstr>
      <vt:lpstr>Flow</vt:lpstr>
      <vt:lpstr>Microsoft Equation 3.0</vt:lpstr>
      <vt:lpstr>Equation</vt:lpstr>
      <vt:lpstr>Study on a fractional model of viscoelasticity of human cranial bone</vt:lpstr>
      <vt:lpstr>1. Introduction</vt:lpstr>
      <vt:lpstr>Cranial Bones: eight bones</vt:lpstr>
      <vt:lpstr>Slide 4</vt:lpstr>
      <vt:lpstr>2. Fractional generalization of classical   St.Venant model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Study on a fractional model of viscoelasticity of human cranial bone</dc:title>
  <dc:creator>JGLiu</dc:creator>
  <cp:lastModifiedBy>Liu</cp:lastModifiedBy>
  <cp:revision>120</cp:revision>
  <dcterms:created xsi:type="dcterms:W3CDTF">2006-08-16T00:00:00Z</dcterms:created>
  <dcterms:modified xsi:type="dcterms:W3CDTF">2013-06-12T21:58:07Z</dcterms:modified>
</cp:coreProperties>
</file>